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68" r:id="rId5"/>
    <p:sldId id="260" r:id="rId6"/>
    <p:sldId id="259" r:id="rId7"/>
    <p:sldId id="261" r:id="rId8"/>
    <p:sldId id="262" r:id="rId9"/>
    <p:sldId id="263" r:id="rId10"/>
    <p:sldId id="264" r:id="rId11"/>
    <p:sldId id="266" r:id="rId12"/>
    <p:sldId id="265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17A05C-8B56-4216-AA32-66336553AFDC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7FC597-21FB-44EA-A528-8B44D35EF4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FC597-21FB-44EA-A528-8B44D35EF492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FC597-21FB-44EA-A528-8B44D35EF492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FC597-21FB-44EA-A528-8B44D35EF492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FC597-21FB-44EA-A528-8B44D35EF492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FC597-21FB-44EA-A528-8B44D35EF492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FC597-21FB-44EA-A528-8B44D35EF492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FC597-21FB-44EA-A528-8B44D35EF492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FC597-21FB-44EA-A528-8B44D35EF492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FC597-21FB-44EA-A528-8B44D35EF492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FC597-21FB-44EA-A528-8B44D35EF492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FC597-21FB-44EA-A528-8B44D35EF492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FC597-21FB-44EA-A528-8B44D35EF492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FC597-21FB-44EA-A528-8B44D35EF492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5C3E-C4FB-4658-87C4-73F86D2EC81F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7BA1197-4781-4E1B-B104-94BAE3D211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5C3E-C4FB-4658-87C4-73F86D2EC81F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1197-4781-4E1B-B104-94BAE3D211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7BA1197-4781-4E1B-B104-94BAE3D2117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5C3E-C4FB-4658-87C4-73F86D2EC81F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5C3E-C4FB-4658-87C4-73F86D2EC81F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7BA1197-4781-4E1B-B104-94BAE3D211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5C3E-C4FB-4658-87C4-73F86D2EC81F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7BA1197-4781-4E1B-B104-94BAE3D2117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9F35C3E-C4FB-4658-87C4-73F86D2EC81F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1197-4781-4E1B-B104-94BAE3D211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5C3E-C4FB-4658-87C4-73F86D2EC81F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7BA1197-4781-4E1B-B104-94BAE3D2117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5C3E-C4FB-4658-87C4-73F86D2EC81F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7BA1197-4781-4E1B-B104-94BAE3D211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5C3E-C4FB-4658-87C4-73F86D2EC81F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7BA1197-4781-4E1B-B104-94BAE3D211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7BA1197-4781-4E1B-B104-94BAE3D2117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5C3E-C4FB-4658-87C4-73F86D2EC81F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7BA1197-4781-4E1B-B104-94BAE3D2117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9F35C3E-C4FB-4658-87C4-73F86D2EC81F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9F35C3E-C4FB-4658-87C4-73F86D2EC81F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7BA1197-4781-4E1B-B104-94BAE3D2117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Country profile: Luxembourg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Assumes knowledge of Luxembourgish as children</a:t>
            </a:r>
          </a:p>
          <a:p>
            <a:pPr lvl="1"/>
            <a:r>
              <a:rPr lang="en-US" dirty="0" smtClean="0"/>
              <a:t>Romance (e.g. French, Portuguese) speakers tend to struggle in school and frequently do not manage to get into the best high schools</a:t>
            </a:r>
          </a:p>
          <a:p>
            <a:pPr lvl="1"/>
            <a:r>
              <a:rPr lang="en-US" dirty="0" smtClean="0"/>
              <a:t>Resistance to accommodation in order to preserve</a:t>
            </a:r>
          </a:p>
          <a:p>
            <a:pPr lvl="1"/>
            <a:r>
              <a:rPr lang="en-US" dirty="0" smtClean="0"/>
              <a:t>Luxembourgish not used after elementary school, though many teachers use it to make themselves clear</a:t>
            </a:r>
          </a:p>
          <a:p>
            <a:r>
              <a:rPr lang="en-US" dirty="0" smtClean="0"/>
              <a:t>French and German needed to understand neighbors</a:t>
            </a:r>
          </a:p>
          <a:p>
            <a:r>
              <a:rPr lang="en-US" dirty="0" smtClean="0"/>
              <a:t>Some pressure to add English</a:t>
            </a:r>
          </a:p>
          <a:p>
            <a:r>
              <a:rPr lang="en-US" dirty="0" smtClean="0"/>
              <a:t>Luxembourgish as L2 taught to adults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Job prospects</a:t>
            </a:r>
          </a:p>
          <a:p>
            <a:pPr lvl="1"/>
            <a:r>
              <a:rPr lang="en-US" dirty="0" smtClean="0"/>
              <a:t>Luxembourgish, German needed for jobs in public sector</a:t>
            </a:r>
          </a:p>
          <a:p>
            <a:pPr lvl="1"/>
            <a:r>
              <a:rPr lang="en-US" dirty="0" smtClean="0"/>
              <a:t>French needed for success in public and private sectors</a:t>
            </a:r>
          </a:p>
          <a:p>
            <a:pPr lvl="1"/>
            <a:r>
              <a:rPr lang="en-US" dirty="0" smtClean="0"/>
              <a:t>English needed </a:t>
            </a:r>
            <a:r>
              <a:rPr lang="en-US" dirty="0" smtClean="0"/>
              <a:t>for success in </a:t>
            </a:r>
            <a:r>
              <a:rPr lang="en-US" dirty="0" smtClean="0"/>
              <a:t>private sector</a:t>
            </a:r>
          </a:p>
          <a:p>
            <a:r>
              <a:rPr lang="en-US" dirty="0" smtClean="0"/>
              <a:t>German only defended for use in education</a:t>
            </a:r>
          </a:p>
          <a:p>
            <a:r>
              <a:rPr lang="en-US" dirty="0" smtClean="0"/>
              <a:t>Role of English in school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multilingualism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Print media dominates</a:t>
            </a:r>
          </a:p>
          <a:p>
            <a:pPr lvl="1"/>
            <a:r>
              <a:rPr lang="en-US" dirty="0" smtClean="0"/>
              <a:t>Newspapers, TV shows, movies are frequently multilingual</a:t>
            </a:r>
          </a:p>
          <a:p>
            <a:pPr lvl="1"/>
            <a:r>
              <a:rPr lang="en-US" dirty="0" smtClean="0"/>
              <a:t>Papers in particular have long been multilingual, with a majority being in German</a:t>
            </a:r>
          </a:p>
          <a:p>
            <a:pPr lvl="1"/>
            <a:r>
              <a:rPr lang="en-US" dirty="0" smtClean="0"/>
              <a:t>French newspapers have recently started to proliferate, with a wider audience</a:t>
            </a:r>
          </a:p>
          <a:p>
            <a:r>
              <a:rPr lang="en-US" dirty="0" smtClean="0"/>
              <a:t>Radio and TV</a:t>
            </a:r>
          </a:p>
          <a:p>
            <a:pPr lvl="1"/>
            <a:r>
              <a:rPr lang="en-US" dirty="0" smtClean="0"/>
              <a:t>Mostly state-owned, but some private channels</a:t>
            </a:r>
          </a:p>
          <a:p>
            <a:pPr lvl="1"/>
            <a:r>
              <a:rPr lang="en-US" dirty="0" smtClean="0"/>
              <a:t>Luxembourgish dominates, but French and German are also widely present (and occasionally Portuguese too)</a:t>
            </a:r>
          </a:p>
          <a:p>
            <a:r>
              <a:rPr lang="en-US" dirty="0" smtClean="0"/>
              <a:t>French dominates websites</a:t>
            </a:r>
          </a:p>
          <a:p>
            <a:r>
              <a:rPr lang="en-US" dirty="0" smtClean="0"/>
              <a:t>All three languages used in literature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is Luxembourg different from Belgium and Switzerland? How is </a:t>
            </a:r>
            <a:r>
              <a:rPr lang="en-US" smtClean="0"/>
              <a:t>it similar?</a:t>
            </a:r>
          </a:p>
          <a:p>
            <a:r>
              <a:rPr lang="en-US" dirty="0" smtClean="0"/>
              <a:t>Are French and German </a:t>
            </a:r>
            <a:r>
              <a:rPr lang="en-US" i="1" dirty="0" smtClean="0"/>
              <a:t>in</a:t>
            </a:r>
            <a:r>
              <a:rPr lang="en-US" dirty="0" smtClean="0"/>
              <a:t> Luxembourg without being </a:t>
            </a:r>
            <a:r>
              <a:rPr lang="en-US" i="1" dirty="0" smtClean="0"/>
              <a:t>of</a:t>
            </a:r>
            <a:r>
              <a:rPr lang="en-US" dirty="0" smtClean="0"/>
              <a:t> it? Might any of the three languages be more susceptible to being abandoned?</a:t>
            </a:r>
          </a:p>
          <a:p>
            <a:r>
              <a:rPr lang="en-US" dirty="0" smtClean="0"/>
              <a:t>Should the language policy reworked to accommodate the large foreign presence in the country?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Luxembourg?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Multilingual citizens rather than monolingual regions</a:t>
            </a:r>
          </a:p>
          <a:p>
            <a:r>
              <a:rPr lang="en-US" dirty="0" smtClean="0"/>
              <a:t>High percentage of foreign population and workers</a:t>
            </a:r>
          </a:p>
          <a:p>
            <a:r>
              <a:rPr lang="en-US" dirty="0" smtClean="0"/>
              <a:t>Small, frequently ignored country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main points?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does Luxembourg manage its language diversity?</a:t>
            </a:r>
          </a:p>
          <a:p>
            <a:r>
              <a:rPr lang="en-US" dirty="0" smtClean="0"/>
              <a:t>What is the role of migrants?</a:t>
            </a:r>
          </a:p>
          <a:p>
            <a:r>
              <a:rPr lang="en-US" dirty="0" smtClean="0"/>
              <a:t>What is the position of Luxembourgish?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Used to be larger, but parts of it were annexed by or ceded to other countries until its current “founding” in 1839</a:t>
            </a:r>
          </a:p>
          <a:p>
            <a:r>
              <a:rPr lang="en-US" dirty="0" smtClean="0"/>
              <a:t>Traditionally Catholic</a:t>
            </a:r>
          </a:p>
          <a:p>
            <a:r>
              <a:rPr lang="en-US" dirty="0" smtClean="0"/>
              <a:t>Formed economic union with Belgium in 1922</a:t>
            </a:r>
          </a:p>
          <a:p>
            <a:r>
              <a:rPr lang="en-US" dirty="0" smtClean="0"/>
              <a:t>Some resistance to Nazi occupation</a:t>
            </a:r>
          </a:p>
          <a:p>
            <a:r>
              <a:rPr lang="en-US" dirty="0" smtClean="0"/>
              <a:t>Original member of EU</a:t>
            </a:r>
          </a:p>
          <a:p>
            <a:r>
              <a:rPr lang="en-US" dirty="0" smtClean="0"/>
              <a:t>Movement towards service economy (especially baking) in 1970s</a:t>
            </a:r>
          </a:p>
          <a:p>
            <a:pPr lvl="1"/>
            <a:r>
              <a:rPr lang="en-US" dirty="0" smtClean="0"/>
              <a:t>Today Luxembourg is one of the wealthiest nations around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39% Foreign residents</a:t>
            </a:r>
          </a:p>
          <a:p>
            <a:pPr lvl="1"/>
            <a:r>
              <a:rPr lang="en-US" dirty="0" smtClean="0"/>
              <a:t>% with at least 1 foreign-born parent</a:t>
            </a:r>
          </a:p>
          <a:p>
            <a:r>
              <a:rPr lang="en-US" dirty="0" smtClean="0"/>
              <a:t>39.4% of the workforce are </a:t>
            </a:r>
            <a:r>
              <a:rPr lang="en-US" i="1" dirty="0" err="1" smtClean="0"/>
              <a:t>frontaliers</a:t>
            </a:r>
            <a:r>
              <a:rPr lang="en-US" dirty="0" smtClean="0"/>
              <a:t>, or foreign commuters</a:t>
            </a:r>
          </a:p>
          <a:p>
            <a:pPr lvl="1"/>
            <a:r>
              <a:rPr lang="en-US" dirty="0" smtClean="0"/>
              <a:t>Largest share of workforce (33.4% citizens, 27.2% foreign residents)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Luxembourgish introduced into education in 1912</a:t>
            </a:r>
          </a:p>
          <a:p>
            <a:r>
              <a:rPr lang="en-US" dirty="0" smtClean="0"/>
              <a:t>Luxembourgish used in Parliament more and more since WWII</a:t>
            </a:r>
          </a:p>
          <a:p>
            <a:r>
              <a:rPr lang="en-US" dirty="0" smtClean="0"/>
              <a:t>Luxembourgish a citizenship requirement since only 2002</a:t>
            </a:r>
          </a:p>
          <a:p>
            <a:pPr lvl="1"/>
            <a:r>
              <a:rPr lang="en-US" dirty="0" smtClean="0"/>
              <a:t>Serious requirement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Three official (?) (main) languages: Luxembourgish, French, German</a:t>
            </a:r>
          </a:p>
          <a:p>
            <a:pPr lvl="1"/>
            <a:r>
              <a:rPr lang="en-US" dirty="0" smtClean="0"/>
              <a:t>Luxembourgish recognized in 1984 law as national language, and all three are given roles</a:t>
            </a:r>
          </a:p>
          <a:p>
            <a:pPr lvl="1"/>
            <a:r>
              <a:rPr lang="en-US" dirty="0" smtClean="0"/>
              <a:t>Laws written in French, French and German are administrative and judicial languages</a:t>
            </a:r>
          </a:p>
          <a:p>
            <a:r>
              <a:rPr lang="en-US" dirty="0" smtClean="0"/>
              <a:t>Who speaks what?</a:t>
            </a:r>
          </a:p>
          <a:p>
            <a:pPr lvl="1"/>
            <a:r>
              <a:rPr lang="en-US" dirty="0" smtClean="0"/>
              <a:t>Research has focused on Luxembourgers, but who counts?</a:t>
            </a:r>
          </a:p>
          <a:p>
            <a:pPr lvl="2"/>
            <a:r>
              <a:rPr lang="en-US" dirty="0" smtClean="0"/>
              <a:t>Why does this matter for those of us studying LPP?</a:t>
            </a:r>
          </a:p>
          <a:p>
            <a:pPr lvl="1"/>
            <a:r>
              <a:rPr lang="en-US" dirty="0" smtClean="0"/>
              <a:t>Non-Luxembourgers rarely speak Luxembourgish as a primary language</a:t>
            </a:r>
          </a:p>
          <a:p>
            <a:pPr lvl="1"/>
            <a:r>
              <a:rPr lang="en-US" dirty="0" smtClean="0"/>
              <a:t>French common home language for foreign residents</a:t>
            </a:r>
          </a:p>
          <a:p>
            <a:pPr lvl="1"/>
            <a:r>
              <a:rPr lang="en-US" dirty="0" smtClean="0"/>
              <a:t>Most Luxembourgers speak Luxembourgish at home, but many speak French as well</a:t>
            </a:r>
          </a:p>
          <a:p>
            <a:pPr lvl="1"/>
            <a:r>
              <a:rPr lang="en-US" dirty="0" smtClean="0"/>
              <a:t>It’s said that German and French are learned as foreign languages only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Societal multilingualism and individual multilingualism</a:t>
            </a:r>
          </a:p>
          <a:p>
            <a:pPr lvl="1"/>
            <a:r>
              <a:rPr lang="en-US" dirty="0" smtClean="0"/>
              <a:t>Ideas about national identity include both </a:t>
            </a:r>
            <a:r>
              <a:rPr lang="en-US" dirty="0" err="1" smtClean="0"/>
              <a:t>monolingualism</a:t>
            </a:r>
            <a:r>
              <a:rPr lang="en-US" dirty="0" smtClean="0"/>
              <a:t> and </a:t>
            </a:r>
            <a:r>
              <a:rPr lang="en-US" dirty="0" err="1" smtClean="0"/>
              <a:t>trilingualism</a:t>
            </a:r>
            <a:endParaRPr lang="en-US" dirty="0" smtClean="0"/>
          </a:p>
          <a:p>
            <a:r>
              <a:rPr lang="en-US" dirty="0" smtClean="0"/>
              <a:t>Protection of Luxembourgish</a:t>
            </a:r>
          </a:p>
          <a:p>
            <a:pPr lvl="1"/>
            <a:r>
              <a:rPr lang="en-US" dirty="0" smtClean="0"/>
              <a:t>Thought of as in danger of becoming a minority language</a:t>
            </a:r>
          </a:p>
          <a:p>
            <a:pPr lvl="1"/>
            <a:r>
              <a:rPr lang="en-US" dirty="0" smtClean="0"/>
              <a:t>Migrants rarely speak it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63641" y="152400"/>
            <a:ext cx="651907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721</TotalTime>
  <Words>574</Words>
  <Application>Microsoft Office PowerPoint</Application>
  <PresentationFormat>On-screen Show (4:3)</PresentationFormat>
  <Paragraphs>83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Country profile: Luxembourg</vt:lpstr>
      <vt:lpstr>Why Luxembourg?</vt:lpstr>
      <vt:lpstr>What are the main points?</vt:lpstr>
      <vt:lpstr>Brief History</vt:lpstr>
      <vt:lpstr>Demographics</vt:lpstr>
      <vt:lpstr>Language legislation</vt:lpstr>
      <vt:lpstr>Language situation</vt:lpstr>
      <vt:lpstr>Problems</vt:lpstr>
      <vt:lpstr>Slide 9</vt:lpstr>
      <vt:lpstr>Slide 10</vt:lpstr>
      <vt:lpstr>Slide 11</vt:lpstr>
      <vt:lpstr>Media multilingualism</vt:lpstr>
      <vt:lpstr>Slide 13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Country profile: Luxembourg</dc:title>
  <dc:creator>Jason and Matt</dc:creator>
  <cp:lastModifiedBy>Jason and Matt</cp:lastModifiedBy>
  <cp:revision>33</cp:revision>
  <dcterms:created xsi:type="dcterms:W3CDTF">2009-05-22T02:12:59Z</dcterms:created>
  <dcterms:modified xsi:type="dcterms:W3CDTF">2009-05-22T14:14:44Z</dcterms:modified>
</cp:coreProperties>
</file>