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68" r:id="rId5"/>
    <p:sldId id="269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718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03E8CD3-22C8-4C35-BF5C-1D0F50545612}" type="datetimeFigureOut">
              <a:rPr lang="en-US"/>
              <a:pPr>
                <a:defRPr/>
              </a:pPr>
              <a:t>3/23/2010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A06BC2-34C3-4760-BB30-4688FD824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14715B-FDBC-4B67-A19C-F139454C56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FFFCAC-795B-4BC0-AB22-081B07372F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41B5F9-A73E-4544-BB9D-1A51909699F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932687-3A21-4CFA-B43E-1BDC2335415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A909E4-DECE-48F6-B102-FD54438C5CE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471C08-D9DF-4737-8F35-139F266F57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380460-37FE-46F3-9AF9-C01D7BEDD3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DD8AEE-83D8-43EB-A775-80598F1625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C6EE46-05BF-4D20-9E3C-F853BFCB327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A2E90A-2C9D-40CC-BBDD-CF588971076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A06BC2-34C3-4760-BB30-4688FD8243A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F5FA29-7F23-43CC-A549-FCB6E00745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F6E088-37B1-4CB1-AA5C-381F7E39B93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DAA11-8381-4861-BB4D-9CF490B14F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7FDB20-2315-47A1-87BE-1F0A427B8B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CC00C4-B8CF-4EBF-ACB0-D4677318448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B47B6E-DB10-43C9-B04A-E568D110BCB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3054F3-C0B7-457C-8A21-3C4A68263FF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06557E-0A3C-4F9C-BBBF-B7D67B3087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DA86A-DAA5-41B6-85E1-2ADF823D0B03}" type="datetimeFigureOut">
              <a:rPr lang="en-US"/>
              <a:pPr>
                <a:defRPr/>
              </a:pPr>
              <a:t>3/23/2010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BC41B3F-1554-459F-8AF2-25E52B362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73B2E-F43F-4CBD-9819-728B8C425102}" type="datetimeFigureOut">
              <a:rPr lang="en-US"/>
              <a:pPr>
                <a:defRPr/>
              </a:pPr>
              <a:t>3/23/2010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8D2A-CD96-4BE2-9E71-15E54EAED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E0E5-4E16-4329-AB37-D0FA5ADCC574}" type="datetimeFigureOut">
              <a:rPr lang="en-US"/>
              <a:pPr>
                <a:defRPr/>
              </a:pPr>
              <a:t>3/23/2010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ECD62-42DF-47D0-B792-64C2F5C21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F40B5-BCCA-4EF8-B6BA-6632CA32C917}" type="datetimeFigureOut">
              <a:rPr lang="en-US"/>
              <a:pPr>
                <a:defRPr/>
              </a:pPr>
              <a:t>3/23/2010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C800C-ADB6-4315-ADE6-749E28B1C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5D176-6747-47B5-AA8C-CFC7DE4D0AA4}" type="datetimeFigureOut">
              <a:rPr lang="en-US"/>
              <a:pPr>
                <a:defRPr/>
              </a:pPr>
              <a:t>3/23/2010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4EEF4-C2C8-4115-BD19-CEFB4F983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457F3-190B-4729-B68D-E916CB95D6EC}" type="datetimeFigureOut">
              <a:rPr lang="en-US"/>
              <a:pPr>
                <a:defRPr/>
              </a:pPr>
              <a:t>3/23/2010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5806A-444F-4F8D-8855-16DE00776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7D44A5-DE4A-4BC1-BFBD-264775CAD061}" type="datetimeFigureOut">
              <a:rPr lang="en-US"/>
              <a:pPr>
                <a:defRPr/>
              </a:pPr>
              <a:t>3/23/2010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E61CFE-87A0-416B-BAD8-43392FD4F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F0887-0385-41D1-9AFF-746652467010}" type="datetimeFigureOut">
              <a:rPr lang="en-US"/>
              <a:pPr>
                <a:defRPr/>
              </a:pPr>
              <a:t>3/23/2010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45BDA-0A05-47A9-A59B-97DF1CC7B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AD5C-ADE3-4772-8191-05A6A177CAA1}" type="datetimeFigureOut">
              <a:rPr lang="en-US"/>
              <a:pPr>
                <a:defRPr/>
              </a:pPr>
              <a:t>3/23/2010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50136-ACEF-4DBE-BFC8-1B812F574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8F3E5-2FAE-4936-B016-C248FEED1233}" type="datetimeFigureOut">
              <a:rPr lang="en-US"/>
              <a:pPr>
                <a:defRPr/>
              </a:pPr>
              <a:t>3/23/2010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A7DCD-AEF9-44FF-A2A2-9D687F0AC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E2B24-07F4-4E83-AABA-296034EC7B02}" type="datetimeFigureOut">
              <a:rPr lang="en-US"/>
              <a:pPr>
                <a:defRPr/>
              </a:pPr>
              <a:t>3/23/2010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DE538-3F40-4771-90F8-9BB015132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BE9C44CC-914D-4EED-9835-F820409AF597}" type="datetimeFigureOut">
              <a:rPr lang="en-US"/>
              <a:pPr>
                <a:defRPr/>
              </a:pPr>
              <a:t>3/23/2010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4F76B42-9CBA-4BF0-BA79-CA92AE080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E7BC2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E7BC29"/>
        </a:buClr>
        <a:buFont typeface="Georgia" pitchFamily="18" charset="0"/>
        <a:buChar char="▫"/>
        <a:defRPr sz="2000" kern="1200">
          <a:solidFill>
            <a:srgbClr val="E7BC2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en-US" smtClean="0"/>
              <a:t>Non-territorial minorities: The case of the Deaf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Instructor formation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Hearing vs. Deaf instructors in public and private schools</a:t>
            </a:r>
          </a:p>
          <a:p>
            <a:r>
              <a:rPr lang="en-US" smtClean="0"/>
              <a:t>Extensive use of interpreters in the classroom</a:t>
            </a:r>
          </a:p>
          <a:p>
            <a:r>
              <a:rPr lang="en-US" smtClean="0"/>
              <a:t>Cost of expansion of services: demand far exceeds supply</a:t>
            </a:r>
          </a:p>
          <a:p>
            <a:r>
              <a:rPr lang="en-US" smtClean="0"/>
              <a:t>High illiteracy rate among deaf</a:t>
            </a:r>
          </a:p>
          <a:p>
            <a:r>
              <a:rPr lang="en-US" smtClean="0"/>
              <a:t>Low number of hearing LSF speakers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French Educational and Social Goals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Equality of opportunity for all students</a:t>
            </a:r>
          </a:p>
          <a:p>
            <a:r>
              <a:rPr lang="en-US" smtClean="0"/>
              <a:t>Non-recognition of minorities</a:t>
            </a:r>
          </a:p>
          <a:p>
            <a:r>
              <a:rPr lang="en-US" smtClean="0"/>
              <a:t>High reasoning skills</a:t>
            </a:r>
          </a:p>
          <a:p>
            <a:r>
              <a:rPr lang="en-US" smtClean="0"/>
              <a:t>Ability to compete in a globalized and globalizing society</a:t>
            </a:r>
          </a:p>
          <a:p>
            <a:pPr lvl="1"/>
            <a:r>
              <a:rPr lang="en-US" smtClean="0"/>
              <a:t>How much time should be spent teaching speech vs. content?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Rest of Europe</a:t>
            </a:r>
            <a:endParaRPr lang="en-US" dirty="0"/>
          </a:p>
        </p:txBody>
      </p:sp>
      <p:sp>
        <p:nvSpPr>
          <p:cNvPr id="36866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0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smtClean="0"/>
              <a:t>EU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Asked all its member countries to recognize sign languages in 1988 and again in 1998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Iceland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Formerly sent deaf to Denmark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Some education rights as L1</a:t>
            </a:r>
          </a:p>
          <a:p>
            <a:pPr>
              <a:lnSpc>
                <a:spcPct val="80000"/>
              </a:lnSpc>
            </a:pPr>
            <a:r>
              <a:rPr lang="en-US" sz="2600" smtClean="0"/>
              <a:t>Ireland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High illiteracy rate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Gives some literacy education to adults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Not official minority language</a:t>
            </a:r>
          </a:p>
          <a:p>
            <a:pPr>
              <a:lnSpc>
                <a:spcPct val="80000"/>
              </a:lnSpc>
            </a:pPr>
            <a:r>
              <a:rPr lang="en-US" sz="2600" smtClean="0"/>
              <a:t>Britain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Some interpreter rights (justified by handicap)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No legal protections like Welsh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8438"/>
          </a:xfrm>
        </p:spPr>
        <p:txBody>
          <a:bodyPr/>
          <a:lstStyle/>
          <a:p>
            <a:r>
              <a:rPr lang="en-US" dirty="0" smtClean="0"/>
              <a:t>Spain</a:t>
            </a:r>
          </a:p>
          <a:p>
            <a:pPr lvl="1"/>
            <a:r>
              <a:rPr lang="en-US" dirty="0" smtClean="0"/>
              <a:t>Some dialectal differences in Catalonia and Valencia</a:t>
            </a:r>
          </a:p>
          <a:p>
            <a:pPr lvl="1"/>
            <a:r>
              <a:rPr lang="en-US" dirty="0" smtClean="0"/>
              <a:t>Legally recognized since 2007 (in 1994 within Catalonia, 1998 in Andalusia, and 2006 in Valencia), with a justification that it’s the result of a handicap</a:t>
            </a:r>
          </a:p>
          <a:p>
            <a:r>
              <a:rPr lang="en-US" dirty="0" smtClean="0"/>
              <a:t>Portugal</a:t>
            </a:r>
          </a:p>
          <a:p>
            <a:pPr lvl="1"/>
            <a:r>
              <a:rPr lang="en-US" dirty="0" smtClean="0"/>
              <a:t>One of two minority languages recognized (</a:t>
            </a:r>
            <a:r>
              <a:rPr lang="en-US" dirty="0" smtClean="0"/>
              <a:t>1997)</a:t>
            </a:r>
            <a:endParaRPr lang="en-US" dirty="0" smtClean="0"/>
          </a:p>
          <a:p>
            <a:r>
              <a:rPr lang="en-US" sz="2600" dirty="0" smtClean="0"/>
              <a:t>Italy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Provides some interpreter rights, but little else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08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 smtClean="0"/>
              <a:t>Belgium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Recognized within Wallonia (2003) and Flanders (2006)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Different sign languages in the different regions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The Netherlands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 recognition, in part because it is seen as unconstitutional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Limited hours of interpretation</a:t>
            </a:r>
          </a:p>
          <a:p>
            <a:r>
              <a:rPr lang="en-US" dirty="0" smtClean="0"/>
              <a:t>Denmark</a:t>
            </a:r>
          </a:p>
          <a:p>
            <a:pPr lvl="1"/>
            <a:r>
              <a:rPr lang="en-US" sz="2400" dirty="0" smtClean="0"/>
              <a:t>No recognition yet, despite marches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Norway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Some use in media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Some recognition coming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Sweden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Teaches Finnish-Swedish Sign Language as an L2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Gives no protection to it as minority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0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Germany</a:t>
            </a:r>
          </a:p>
          <a:p>
            <a:pPr lvl="1"/>
            <a:r>
              <a:rPr lang="en-US" dirty="0" smtClean="0"/>
              <a:t>Strong history of suppression</a:t>
            </a:r>
          </a:p>
          <a:p>
            <a:pPr lvl="1"/>
            <a:r>
              <a:rPr lang="en-US" dirty="0" smtClean="0"/>
              <a:t>Free use of interpreters</a:t>
            </a:r>
          </a:p>
          <a:p>
            <a:pPr lvl="1"/>
            <a:r>
              <a:rPr lang="en-US" dirty="0" smtClean="0"/>
              <a:t>Recognized in a disability act</a:t>
            </a:r>
          </a:p>
          <a:p>
            <a:pPr lvl="1"/>
            <a:r>
              <a:rPr lang="en-US" dirty="0" smtClean="0"/>
              <a:t>1 TV program every Saturday morning</a:t>
            </a:r>
          </a:p>
          <a:p>
            <a:r>
              <a:rPr lang="en-US" dirty="0" smtClean="0"/>
              <a:t>Switzerland</a:t>
            </a:r>
          </a:p>
          <a:p>
            <a:pPr lvl="1"/>
            <a:r>
              <a:rPr lang="en-US" dirty="0" smtClean="0"/>
              <a:t>Deaf communities line up with speaking communities</a:t>
            </a:r>
          </a:p>
          <a:p>
            <a:pPr lvl="1"/>
            <a:r>
              <a:rPr lang="en-US" dirty="0" smtClean="0"/>
              <a:t>Some rights based on disability</a:t>
            </a:r>
          </a:p>
          <a:p>
            <a:pPr lvl="1"/>
            <a:r>
              <a:rPr lang="en-US" dirty="0" smtClean="0"/>
              <a:t>86  interpreters</a:t>
            </a:r>
          </a:p>
          <a:p>
            <a:r>
              <a:rPr lang="en-US" dirty="0" smtClean="0"/>
              <a:t>Austria</a:t>
            </a:r>
          </a:p>
          <a:p>
            <a:pPr lvl="1"/>
            <a:r>
              <a:rPr lang="en-US" dirty="0" smtClean="0"/>
              <a:t>Recognized since 2005</a:t>
            </a:r>
          </a:p>
          <a:p>
            <a:pPr lvl="1"/>
            <a:r>
              <a:rPr lang="en-US" dirty="0" smtClean="0"/>
              <a:t>Only minority language recognized</a:t>
            </a:r>
          </a:p>
          <a:p>
            <a:pPr lvl="1">
              <a:buFont typeface="Georgia" pitchFamily="18" charset="0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0838"/>
          </a:xfrm>
        </p:spPr>
        <p:txBody>
          <a:bodyPr/>
          <a:lstStyle/>
          <a:p>
            <a:r>
              <a:rPr lang="en-US" dirty="0" smtClean="0"/>
              <a:t>Luxembourg</a:t>
            </a:r>
          </a:p>
          <a:p>
            <a:pPr lvl="1"/>
            <a:r>
              <a:rPr lang="en-US" dirty="0" smtClean="0"/>
              <a:t>No legal recognition</a:t>
            </a:r>
          </a:p>
          <a:p>
            <a:pPr lvl="1"/>
            <a:r>
              <a:rPr lang="en-US" dirty="0" smtClean="0"/>
              <a:t>1 interpreter</a:t>
            </a:r>
          </a:p>
          <a:p>
            <a:r>
              <a:rPr lang="en-US" dirty="0" smtClean="0"/>
              <a:t>Malta</a:t>
            </a:r>
          </a:p>
          <a:p>
            <a:pPr lvl="1"/>
            <a:r>
              <a:rPr lang="en-US" dirty="0" smtClean="0"/>
              <a:t>No legal recognition, nor attempts</a:t>
            </a:r>
          </a:p>
          <a:p>
            <a:pPr lvl="1"/>
            <a:r>
              <a:rPr lang="en-US" dirty="0" smtClean="0"/>
              <a:t>1 interpreter</a:t>
            </a:r>
          </a:p>
          <a:p>
            <a:pPr lvl="1"/>
            <a:r>
              <a:rPr lang="en-US" dirty="0" smtClean="0"/>
              <a:t>Education done with other disabled students</a:t>
            </a:r>
          </a:p>
          <a:p>
            <a:r>
              <a:rPr lang="en-US" dirty="0" smtClean="0"/>
              <a:t>Liechtenstein, San Marino, Andorra</a:t>
            </a:r>
          </a:p>
          <a:p>
            <a:pPr lvl="1"/>
            <a:r>
              <a:rPr lang="en-US" dirty="0" smtClean="0"/>
              <a:t>No legal recognition or assistance</a:t>
            </a:r>
          </a:p>
          <a:p>
            <a:r>
              <a:rPr lang="en-US" dirty="0" smtClean="0"/>
              <a:t>Greece</a:t>
            </a:r>
          </a:p>
          <a:p>
            <a:pPr lvl="1"/>
            <a:r>
              <a:rPr lang="en-US" dirty="0" smtClean="0"/>
              <a:t>Legally recognized as language of Deaf</a:t>
            </a:r>
          </a:p>
          <a:p>
            <a:pPr lvl="1"/>
            <a:r>
              <a:rPr lang="en-US" dirty="0" smtClean="0"/>
              <a:t>Teachers do not know GSL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pic>
        <p:nvPicPr>
          <p:cNvPr id="49154" name="Content Placeholder 3" descr="eu-map-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28875" y="2439988"/>
            <a:ext cx="4286250" cy="3943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Does being perceived as needing language rights due to a handicap help or hurt the Deaf? Other language minorities?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the Deaf?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Minority present in all countries</a:t>
            </a:r>
          </a:p>
          <a:p>
            <a:r>
              <a:rPr lang="en-US" smtClean="0"/>
              <a:t>Different conception of ‘language’</a:t>
            </a:r>
          </a:p>
          <a:p>
            <a:pPr lvl="1"/>
            <a:r>
              <a:rPr lang="en-US" smtClean="0"/>
              <a:t>No written tradition</a:t>
            </a:r>
          </a:p>
          <a:p>
            <a:r>
              <a:rPr lang="en-US" smtClean="0"/>
              <a:t>Thought of as disabled, but self-conception often centers on difference</a:t>
            </a:r>
          </a:p>
          <a:p>
            <a:pPr lvl="1"/>
            <a:r>
              <a:rPr lang="en-US" smtClean="0"/>
              <a:t>It’s not that deaf people </a:t>
            </a:r>
            <a:r>
              <a:rPr lang="en-US" i="1" smtClean="0"/>
              <a:t>can’t</a:t>
            </a:r>
            <a:r>
              <a:rPr lang="en-US" smtClean="0"/>
              <a:t> hear, it’s that they </a:t>
            </a:r>
            <a:r>
              <a:rPr lang="en-US" b="1" smtClean="0"/>
              <a:t>don’t</a:t>
            </a:r>
            <a:r>
              <a:rPr lang="en-US" smtClean="0"/>
              <a:t> hear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points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do the Deaf resemble other language minorities? How do they differ?</a:t>
            </a:r>
          </a:p>
          <a:p>
            <a:r>
              <a:rPr lang="en-US" smtClean="0"/>
              <a:t>How does the “disability” construction undermine or advance the Deaf’s language rights?</a:t>
            </a:r>
          </a:p>
          <a:p>
            <a:r>
              <a:rPr lang="en-US" smtClean="0"/>
              <a:t>What is Deaf education like?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basic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There exist many different sign languages, just as there exist many different spoken languages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Technology like hearing aides and cochlear implants are divisive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Some welcome the chance to hear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Others see it as an assault on culture, even a cultural genocide, an attempt to deprive a people of their language in the name of “medicine”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Many Deaf people perceive a great deal of “</a:t>
            </a:r>
            <a:r>
              <a:rPr lang="en-US" dirty="0" err="1" smtClean="0"/>
              <a:t>audism</a:t>
            </a:r>
            <a:r>
              <a:rPr lang="en-US" dirty="0" smtClean="0"/>
              <a:t>”, prejudice against people based on their ability to hear, even within own families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Many debates about the intelligence and morality of Deaf people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Attempts to ban signs have been commonplace from at least the 1600s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In mid-1700s, </a:t>
            </a:r>
            <a:r>
              <a:rPr lang="en-US" dirty="0" err="1" smtClean="0"/>
              <a:t>Abbé</a:t>
            </a:r>
            <a:r>
              <a:rPr lang="en-US" dirty="0" smtClean="0"/>
              <a:t> de </a:t>
            </a:r>
            <a:r>
              <a:rPr lang="en-US" dirty="0" err="1" smtClean="0"/>
              <a:t>l’Épée</a:t>
            </a:r>
            <a:r>
              <a:rPr lang="en-US" dirty="0" smtClean="0"/>
              <a:t> was among the first to recognize the </a:t>
            </a:r>
            <a:r>
              <a:rPr lang="en-US" dirty="0" err="1" smtClean="0"/>
              <a:t>systematicity</a:t>
            </a:r>
            <a:r>
              <a:rPr lang="en-US" dirty="0" smtClean="0"/>
              <a:t> of deaf signs and use it to develop a full language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century, sign languages have been recognized as languages like any other and many have been declared official minority languages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case of France</a:t>
            </a:r>
            <a:endParaRPr lang="en-US" dirty="0"/>
          </a:p>
        </p:txBody>
      </p:sp>
      <p:sp>
        <p:nvSpPr>
          <p:cNvPr id="24578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Statistics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7% of French deaf or hard of hearing (60% of whom are senior citizens)</a:t>
            </a:r>
          </a:p>
          <a:p>
            <a:r>
              <a:rPr lang="en-US" smtClean="0"/>
              <a:t>80% illiteracy rate vs. 5% with some college</a:t>
            </a:r>
          </a:p>
          <a:p>
            <a:r>
              <a:rPr lang="en-US" smtClean="0"/>
              <a:t>750 out of 11,000 deaf institutes are run by the state</a:t>
            </a:r>
          </a:p>
          <a:p>
            <a:r>
              <a:rPr lang="en-US" smtClean="0"/>
              <a:t>106 deaf students accepted to college in 1992; 218 in 1993</a:t>
            </a:r>
          </a:p>
          <a:p>
            <a:r>
              <a:rPr lang="en-US" smtClean="0"/>
              <a:t>Deafness treated as handicap (Gillot 1998)</a:t>
            </a:r>
          </a:p>
          <a:p>
            <a:r>
              <a:rPr lang="en-US" smtClean="0"/>
              <a:t>2005: Right to bilingual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Methods of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Oralism vs. Total communication</a:t>
            </a:r>
          </a:p>
          <a:p>
            <a:r>
              <a:rPr lang="en-US" smtClean="0"/>
              <a:t>Language of instruction: French, French Sign Language, Signed French, Cued Speech</a:t>
            </a:r>
          </a:p>
          <a:p>
            <a:r>
              <a:rPr lang="en-US" smtClean="0"/>
              <a:t>Possible emphases: bilingual competence sign/writing, lip-reading &amp; articulation, sign-language only, content regardless of language</a:t>
            </a:r>
          </a:p>
          <a:p>
            <a:pPr lvl="1"/>
            <a:r>
              <a:rPr lang="en-US" smtClean="0"/>
              <a:t>What would be the rationale for any of these?</a:t>
            </a:r>
          </a:p>
          <a:p>
            <a:r>
              <a:rPr lang="en-US" smtClean="0"/>
              <a:t>Goals of education: Mainstreaming, anti-communitarianism, preservation of Deaf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Foreign languages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Local and global integration: at odds?</a:t>
            </a:r>
          </a:p>
          <a:p>
            <a:pPr lvl="1"/>
            <a:r>
              <a:rPr lang="en-US" smtClean="0"/>
              <a:t>I.e. should we teach foreign languages to the Deaf?</a:t>
            </a:r>
          </a:p>
          <a:p>
            <a:r>
              <a:rPr lang="en-US" smtClean="0"/>
              <a:t>Object of instruction: Written language, sign language, lip-reading, articulation</a:t>
            </a:r>
          </a:p>
          <a:p>
            <a:r>
              <a:rPr lang="en-US" smtClean="0"/>
              <a:t>When written and sign languages don’t match up 1:1: The case of English, ASL, ISL, &amp; BSL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217</TotalTime>
  <Words>826</Words>
  <Application>Microsoft Office PowerPoint</Application>
  <PresentationFormat>On-screen Show (4:3)</PresentationFormat>
  <Paragraphs>133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</vt:lpstr>
      <vt:lpstr>Non-territorial minorities: The case of the Deaf</vt:lpstr>
      <vt:lpstr>Why the Deaf?</vt:lpstr>
      <vt:lpstr>Main points</vt:lpstr>
      <vt:lpstr>Some basic facts</vt:lpstr>
      <vt:lpstr>History</vt:lpstr>
      <vt:lpstr>The case of France</vt:lpstr>
      <vt:lpstr>Statistics</vt:lpstr>
      <vt:lpstr>Methods of instruction</vt:lpstr>
      <vt:lpstr>Foreign languages</vt:lpstr>
      <vt:lpstr>Instructor formation</vt:lpstr>
      <vt:lpstr>French Educational and Social Goals</vt:lpstr>
      <vt:lpstr>Rest of Europe</vt:lpstr>
      <vt:lpstr>Slide 13</vt:lpstr>
      <vt:lpstr>Slide 14</vt:lpstr>
      <vt:lpstr>Slide 15</vt:lpstr>
      <vt:lpstr>Slide 16</vt:lpstr>
      <vt:lpstr>Slide 17</vt:lpstr>
      <vt:lpstr>Summary</vt:lpstr>
      <vt:lpstr>Discussion question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Non-territorial minorities: The case of the Deaf</dc:title>
  <dc:creator>Jason and Matt</dc:creator>
  <cp:lastModifiedBy>Jason and Matt</cp:lastModifiedBy>
  <cp:revision>22</cp:revision>
  <dcterms:created xsi:type="dcterms:W3CDTF">2009-06-02T03:08:46Z</dcterms:created>
  <dcterms:modified xsi:type="dcterms:W3CDTF">2010-03-23T16:04:26Z</dcterms:modified>
</cp:coreProperties>
</file>