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0B804-3D8C-46BF-A12C-A34C63BA0442}" type="datetimeFigureOut">
              <a:rPr lang="en-US" smtClean="0"/>
              <a:t>7/28/2012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C279B3-7269-4D25-99A4-6C7F62AF5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76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279B3-7269-4D25-99A4-6C7F62AF54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374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279B3-7269-4D25-99A4-6C7F62AF543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867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279B3-7269-4D25-99A4-6C7F62AF54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28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279B3-7269-4D25-99A4-6C7F62AF543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14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279B3-7269-4D25-99A4-6C7F62AF54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33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279B3-7269-4D25-99A4-6C7F62AF54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71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279B3-7269-4D25-99A4-6C7F62AF54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0154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279B3-7269-4D25-99A4-6C7F62AF543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284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279B3-7269-4D25-99A4-6C7F62AF543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0531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279B3-7269-4D25-99A4-6C7F62AF543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80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64FC-6B00-4D10-B705-2081557F1CBA}" type="datetimeFigureOut">
              <a:rPr lang="en-US" smtClean="0"/>
              <a:t>7/28/2012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7F0349-23E2-4FB3-A436-A3C54543021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64FC-6B00-4D10-B705-2081557F1CBA}" type="datetimeFigureOut">
              <a:rPr lang="en-US" smtClean="0"/>
              <a:t>7/28/2012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0349-23E2-4FB3-A436-A3C545430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64FC-6B00-4D10-B705-2081557F1CBA}" type="datetimeFigureOut">
              <a:rPr lang="en-US" smtClean="0"/>
              <a:t>7/28/2012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0349-23E2-4FB3-A436-A3C545430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DA864FC-6B00-4D10-B705-2081557F1CBA}" type="datetimeFigureOut">
              <a:rPr lang="en-US" smtClean="0"/>
              <a:t>7/28/2012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97F0349-23E2-4FB3-A436-A3C54543021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64FC-6B00-4D10-B705-2081557F1CBA}" type="datetimeFigureOut">
              <a:rPr lang="en-US" smtClean="0"/>
              <a:t>7/28/2012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0349-23E2-4FB3-A436-A3C54543021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64FC-6B00-4D10-B705-2081557F1CBA}" type="datetimeFigureOut">
              <a:rPr lang="en-US" smtClean="0"/>
              <a:t>7/28/2012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0349-23E2-4FB3-A436-A3C54543021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0349-23E2-4FB3-A436-A3C54543021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64FC-6B00-4D10-B705-2081557F1CBA}" type="datetimeFigureOut">
              <a:rPr lang="en-US" smtClean="0"/>
              <a:t>7/28/2012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64FC-6B00-4D10-B705-2081557F1CBA}" type="datetimeFigureOut">
              <a:rPr lang="en-US" smtClean="0"/>
              <a:t>7/28/2012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0349-23E2-4FB3-A436-A3C54543021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64FC-6B00-4D10-B705-2081557F1CBA}" type="datetimeFigureOut">
              <a:rPr lang="en-US" smtClean="0"/>
              <a:t>7/28/2012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0349-23E2-4FB3-A436-A3C545430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DA864FC-6B00-4D10-B705-2081557F1CBA}" type="datetimeFigureOut">
              <a:rPr lang="en-US" smtClean="0"/>
              <a:t>7/28/2012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7F0349-23E2-4FB3-A436-A3C54543021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64FC-6B00-4D10-B705-2081557F1CBA}" type="datetimeFigureOut">
              <a:rPr lang="en-US" smtClean="0"/>
              <a:t>7/28/2012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7F0349-23E2-4FB3-A436-A3C54543021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DA864FC-6B00-4D10-B705-2081557F1CBA}" type="datetimeFigureOut">
              <a:rPr lang="en-US" smtClean="0"/>
              <a:t>7/28/2012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97F0349-23E2-4FB3-A436-A3C54543021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Evolution of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508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Thought</a:t>
            </a:r>
          </a:p>
          <a:p>
            <a:pPr lvl="1"/>
            <a:r>
              <a:rPr lang="en-US" dirty="0" smtClean="0"/>
              <a:t>Some, including Chomsky, have suggested that language could have evolved for thought</a:t>
            </a:r>
          </a:p>
          <a:p>
            <a:pPr lvl="1"/>
            <a:r>
              <a:rPr lang="en-US" dirty="0" smtClean="0"/>
              <a:t>Ignores social character of language</a:t>
            </a:r>
          </a:p>
          <a:p>
            <a:pPr lvl="1"/>
            <a:r>
              <a:rPr lang="en-US" dirty="0" smtClean="0"/>
              <a:t>Hard to see how language structure could have been shared mentally</a:t>
            </a:r>
          </a:p>
          <a:p>
            <a:r>
              <a:rPr lang="en-US" dirty="0" smtClean="0"/>
              <a:t>Produce social bonding</a:t>
            </a:r>
          </a:p>
          <a:p>
            <a:pPr lvl="1"/>
            <a:r>
              <a:rPr lang="en-US" dirty="0" smtClean="0"/>
              <a:t>Dunbar proposes that conversation takes the place of grooming</a:t>
            </a:r>
          </a:p>
          <a:p>
            <a:pPr lvl="2"/>
            <a:r>
              <a:rPr lang="en-US" dirty="0" smtClean="0"/>
              <a:t>Grooming is an intensely social activity</a:t>
            </a:r>
          </a:p>
          <a:p>
            <a:pPr lvl="2"/>
            <a:r>
              <a:rPr lang="en-US" dirty="0" err="1" smtClean="0"/>
              <a:t>Neocortex</a:t>
            </a:r>
            <a:r>
              <a:rPr lang="en-US" dirty="0" smtClean="0"/>
              <a:t> size is roughly correlated with social group size</a:t>
            </a:r>
          </a:p>
          <a:p>
            <a:pPr lvl="2"/>
            <a:r>
              <a:rPr lang="en-US" dirty="0" smtClean="0"/>
              <a:t>Humans have a group size of about 150 people</a:t>
            </a:r>
          </a:p>
          <a:p>
            <a:pPr lvl="2"/>
            <a:r>
              <a:rPr lang="en-US" dirty="0" smtClean="0"/>
              <a:t>Brain size increased as body hair decreased, leaving less need for physical grooming</a:t>
            </a:r>
          </a:p>
          <a:p>
            <a:pPr lvl="1"/>
            <a:r>
              <a:rPr lang="en-US" dirty="0" smtClean="0"/>
              <a:t>Language variation has been </a:t>
            </a:r>
            <a:r>
              <a:rPr lang="en-US" dirty="0" err="1" smtClean="0"/>
              <a:t>exapted</a:t>
            </a:r>
            <a:r>
              <a:rPr lang="en-US" dirty="0" smtClean="0"/>
              <a:t> to serve as a group marker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language evolve?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548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evolved?</a:t>
            </a:r>
          </a:p>
          <a:p>
            <a:r>
              <a:rPr lang="en-US" dirty="0" smtClean="0"/>
              <a:t>How?</a:t>
            </a:r>
          </a:p>
          <a:p>
            <a:r>
              <a:rPr lang="en-US" dirty="0" smtClean="0"/>
              <a:t>When?</a:t>
            </a:r>
          </a:p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437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Remember all the characteristics that language has</a:t>
            </a:r>
          </a:p>
          <a:p>
            <a:pPr lvl="1"/>
            <a:r>
              <a:rPr lang="en-US" dirty="0" smtClean="0"/>
              <a:t>Hierarchy</a:t>
            </a:r>
          </a:p>
          <a:p>
            <a:pPr lvl="1"/>
            <a:r>
              <a:rPr lang="en-US" dirty="0" smtClean="0"/>
              <a:t>Recursion</a:t>
            </a:r>
          </a:p>
          <a:p>
            <a:pPr lvl="1"/>
            <a:r>
              <a:rPr lang="en-US" dirty="0" smtClean="0"/>
              <a:t>Variation</a:t>
            </a:r>
          </a:p>
          <a:p>
            <a:pPr lvl="1"/>
            <a:r>
              <a:rPr lang="en-US" dirty="0" smtClean="0"/>
              <a:t>Universal among humans</a:t>
            </a:r>
          </a:p>
          <a:p>
            <a:r>
              <a:rPr lang="en-US" dirty="0" smtClean="0"/>
              <a:t>All these must have evolved in order to get modern language</a:t>
            </a:r>
          </a:p>
          <a:p>
            <a:r>
              <a:rPr lang="en-US" dirty="0" smtClean="0"/>
              <a:t>We have also evolved more specialized anatomical features for language</a:t>
            </a:r>
          </a:p>
          <a:p>
            <a:pPr lvl="1"/>
            <a:r>
              <a:rPr lang="en-US" dirty="0" smtClean="0"/>
              <a:t>Longer vocal tract</a:t>
            </a:r>
          </a:p>
          <a:p>
            <a:pPr lvl="1"/>
            <a:r>
              <a:rPr lang="en-US" dirty="0" smtClean="0"/>
              <a:t>More sensitive hearing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evolved?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08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Theory of mind</a:t>
            </a:r>
          </a:p>
          <a:p>
            <a:pPr lvl="1"/>
            <a:r>
              <a:rPr lang="en-US" dirty="0" smtClean="0"/>
              <a:t>The ability to simulate other people’s thoughts</a:t>
            </a:r>
          </a:p>
          <a:p>
            <a:r>
              <a:rPr lang="en-US" dirty="0" smtClean="0"/>
              <a:t>Hierarchical thinking</a:t>
            </a:r>
          </a:p>
          <a:p>
            <a:pPr lvl="1"/>
            <a:r>
              <a:rPr lang="en-US" dirty="0" smtClean="0"/>
              <a:t>Could have evolved from social hierarchies</a:t>
            </a:r>
          </a:p>
          <a:p>
            <a:pPr lvl="1"/>
            <a:r>
              <a:rPr lang="en-US" dirty="0" smtClean="0"/>
              <a:t>Monkeys are known to emit certain calls to signal a change or reinforcement of the social hierarchy</a:t>
            </a:r>
          </a:p>
          <a:p>
            <a:r>
              <a:rPr lang="en-US" dirty="0" smtClean="0"/>
              <a:t>Symbolic thinking</a:t>
            </a:r>
          </a:p>
          <a:p>
            <a:pPr lvl="1"/>
            <a:r>
              <a:rPr lang="en-US" dirty="0" smtClean="0"/>
              <a:t>Ability to link a concept to something more concrete like a sound or sequence of sounds, or a picture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Precursors to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929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Adaptation</a:t>
            </a:r>
          </a:p>
          <a:p>
            <a:pPr lvl="1"/>
            <a:r>
              <a:rPr lang="en-US" dirty="0" smtClean="0"/>
              <a:t>A combination of genetic mutations, natural selection, genetic drift, and gene flow could have produced the mental architecture for language</a:t>
            </a:r>
          </a:p>
          <a:p>
            <a:pPr lvl="1"/>
            <a:r>
              <a:rPr lang="en-US" dirty="0" smtClean="0"/>
              <a:t>Problems</a:t>
            </a:r>
          </a:p>
          <a:p>
            <a:pPr lvl="2"/>
            <a:r>
              <a:rPr lang="en-US" dirty="0" smtClean="0"/>
              <a:t>UG is said to NOT be functional so how could it be selected for?</a:t>
            </a:r>
          </a:p>
          <a:p>
            <a:pPr lvl="2"/>
            <a:r>
              <a:rPr lang="en-US" dirty="0" smtClean="0"/>
              <a:t>UG is too specific for things like genetic mutation</a:t>
            </a:r>
          </a:p>
          <a:p>
            <a:pPr lvl="2"/>
            <a:r>
              <a:rPr lang="en-US" dirty="0" smtClean="0"/>
              <a:t>Humans were too spread out</a:t>
            </a:r>
          </a:p>
          <a:p>
            <a:pPr lvl="2"/>
            <a:r>
              <a:rPr lang="en-US" dirty="0" smtClean="0"/>
              <a:t>Language is a moving target</a:t>
            </a:r>
          </a:p>
          <a:p>
            <a:r>
              <a:rPr lang="en-US" dirty="0" smtClean="0"/>
              <a:t>Non-adaptation</a:t>
            </a:r>
          </a:p>
          <a:p>
            <a:pPr lvl="1"/>
            <a:r>
              <a:rPr lang="en-US" dirty="0" smtClean="0"/>
              <a:t>Language just kind of happened, maybe as a by-product of brain size</a:t>
            </a:r>
          </a:p>
          <a:p>
            <a:pPr lvl="2"/>
            <a:r>
              <a:rPr lang="en-US" dirty="0" smtClean="0"/>
              <a:t>The odds of that happening by chance are incredibly unlikely</a:t>
            </a:r>
          </a:p>
          <a:p>
            <a:r>
              <a:rPr lang="en-US" dirty="0" smtClean="0"/>
              <a:t>Languages could have adapted to the limitations of the human brain</a:t>
            </a:r>
          </a:p>
          <a:p>
            <a:pPr lvl="1"/>
            <a:r>
              <a:rPr lang="en-US" dirty="0" smtClean="0"/>
              <a:t>Doesn’t account for seemingly non-functional restrictions on language, like Principles A and B from semantics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could language have evolved?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85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Many people seem to think that it </a:t>
            </a:r>
            <a:r>
              <a:rPr lang="en-US" dirty="0" smtClean="0"/>
              <a:t>did, </a:t>
            </a:r>
            <a:r>
              <a:rPr lang="en-US" dirty="0" smtClean="0"/>
              <a:t>trying to reconstruct the original mother tongue</a:t>
            </a:r>
          </a:p>
          <a:p>
            <a:pPr lvl="1"/>
            <a:r>
              <a:rPr lang="en-US" dirty="0" smtClean="0"/>
              <a:t>Merritt </a:t>
            </a:r>
            <a:r>
              <a:rPr lang="en-US" dirty="0" err="1" smtClean="0"/>
              <a:t>Ruhlen</a:t>
            </a:r>
            <a:r>
              <a:rPr lang="en-US" dirty="0" smtClean="0"/>
              <a:t> has identified several possible Proto-Sapiens roots using the methodology of comparative reconstruction</a:t>
            </a:r>
          </a:p>
          <a:p>
            <a:pPr lvl="2"/>
            <a:r>
              <a:rPr lang="en-US" i="1" dirty="0" err="1" smtClean="0"/>
              <a:t>tik</a:t>
            </a:r>
            <a:r>
              <a:rPr lang="en-US" dirty="0" smtClean="0"/>
              <a:t> – finger</a:t>
            </a:r>
          </a:p>
          <a:p>
            <a:pPr lvl="2"/>
            <a:r>
              <a:rPr lang="en-US" i="1" dirty="0" err="1" smtClean="0"/>
              <a:t>ak</a:t>
            </a:r>
            <a:r>
              <a:rPr lang="en-US" i="1" baseline="30000" dirty="0" err="1" smtClean="0"/>
              <a:t>w</a:t>
            </a:r>
            <a:r>
              <a:rPr lang="en-US" i="1" dirty="0" err="1" smtClean="0"/>
              <a:t>a</a:t>
            </a:r>
            <a:r>
              <a:rPr lang="en-US" dirty="0" smtClean="0"/>
              <a:t> – water</a:t>
            </a:r>
          </a:p>
          <a:p>
            <a:r>
              <a:rPr lang="en-US" dirty="0" smtClean="0"/>
              <a:t>Abilities to comprehend language are found even in bonobos</a:t>
            </a:r>
          </a:p>
          <a:p>
            <a:pPr lvl="1"/>
            <a:r>
              <a:rPr lang="en-US" dirty="0" err="1" smtClean="0"/>
              <a:t>Kanzi</a:t>
            </a:r>
            <a:r>
              <a:rPr lang="en-US" dirty="0" smtClean="0"/>
              <a:t>, perhaps the most famous bonobo to be trained, can understand novel sentences produced in Simple English</a:t>
            </a:r>
          </a:p>
          <a:p>
            <a:pPr lvl="1"/>
            <a:r>
              <a:rPr lang="en-US" dirty="0" smtClean="0"/>
              <a:t>Suggests that some capacity for language evolved much, much earlier  than the actual use of languages</a:t>
            </a:r>
          </a:p>
          <a:p>
            <a:r>
              <a:rPr lang="en-US" dirty="0" smtClean="0"/>
              <a:t>Scientists generally believe that the must have been a stage of protolanguage that lacked some of the features that characterized</a:t>
            </a:r>
          </a:p>
          <a:p>
            <a:pPr lvl="1"/>
            <a:r>
              <a:rPr lang="en-US" dirty="0" smtClean="0"/>
              <a:t>The alternate scenario would have language evolving with all its complexity in one generation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language evolve just once?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681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Anatomy</a:t>
            </a:r>
          </a:p>
          <a:p>
            <a:pPr lvl="1"/>
            <a:r>
              <a:rPr lang="en-US" dirty="0" smtClean="0"/>
              <a:t>Vocal cords leave no trace, but the </a:t>
            </a:r>
            <a:r>
              <a:rPr lang="en-US" dirty="0" err="1" smtClean="0"/>
              <a:t>vocoid</a:t>
            </a:r>
            <a:r>
              <a:rPr lang="en-US" dirty="0" smtClean="0"/>
              <a:t> bone occasionally appears</a:t>
            </a:r>
          </a:p>
          <a:p>
            <a:pPr lvl="1"/>
            <a:r>
              <a:rPr lang="en-US" dirty="0" smtClean="0"/>
              <a:t>Comparative anatomy among primates</a:t>
            </a:r>
          </a:p>
          <a:p>
            <a:pPr lvl="2"/>
            <a:r>
              <a:rPr lang="en-US" dirty="0" smtClean="0"/>
              <a:t>Location of larynx</a:t>
            </a:r>
          </a:p>
          <a:p>
            <a:pPr lvl="2"/>
            <a:r>
              <a:rPr lang="en-US" dirty="0" smtClean="0"/>
              <a:t>Comparative brain size/structure</a:t>
            </a:r>
          </a:p>
          <a:p>
            <a:pPr lvl="3"/>
            <a:r>
              <a:rPr lang="en-US" dirty="0" smtClean="0"/>
              <a:t>Humans have a comparatively large </a:t>
            </a:r>
            <a:r>
              <a:rPr lang="en-US" dirty="0" err="1" smtClean="0"/>
              <a:t>neocortex</a:t>
            </a:r>
            <a:endParaRPr lang="en-US" dirty="0" smtClean="0"/>
          </a:p>
          <a:p>
            <a:pPr lvl="3"/>
            <a:r>
              <a:rPr lang="en-US" dirty="0" smtClean="0"/>
              <a:t>Not all primates have </a:t>
            </a:r>
            <a:r>
              <a:rPr lang="en-US" dirty="0" err="1" smtClean="0"/>
              <a:t>Broca’s</a:t>
            </a:r>
            <a:r>
              <a:rPr lang="en-US" dirty="0" smtClean="0"/>
              <a:t> area, Wernicke’s area</a:t>
            </a:r>
          </a:p>
          <a:p>
            <a:pPr lvl="3"/>
            <a:r>
              <a:rPr lang="en-US" dirty="0" smtClean="0"/>
              <a:t>Brains (and especially the cortex) can be too small to support language</a:t>
            </a:r>
          </a:p>
          <a:p>
            <a:pPr lvl="1"/>
            <a:r>
              <a:rPr lang="en-US" dirty="0" smtClean="0"/>
              <a:t>Some cranial anatomy can be used</a:t>
            </a:r>
          </a:p>
          <a:p>
            <a:pPr lvl="2"/>
            <a:r>
              <a:rPr lang="en-US" dirty="0" smtClean="0"/>
              <a:t>There is a hole in the base of the skull through which a nerve to the vocal cords go</a:t>
            </a:r>
          </a:p>
          <a:p>
            <a:pPr lvl="2"/>
            <a:r>
              <a:rPr lang="en-US" dirty="0" smtClean="0"/>
              <a:t>The size of that hole is sometimes used as evidence that vocalizations were more important</a:t>
            </a:r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evidence do we use?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992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Anthropological evidence</a:t>
            </a:r>
          </a:p>
          <a:p>
            <a:pPr lvl="1"/>
            <a:r>
              <a:rPr lang="en-US" dirty="0" smtClean="0"/>
              <a:t>Hand-tools</a:t>
            </a:r>
          </a:p>
          <a:p>
            <a:pPr lvl="2"/>
            <a:r>
              <a:rPr lang="en-US" dirty="0" smtClean="0"/>
              <a:t>Fashioning </a:t>
            </a:r>
            <a:r>
              <a:rPr lang="en-US" dirty="0" err="1" smtClean="0"/>
              <a:t>handaxes</a:t>
            </a:r>
            <a:r>
              <a:rPr lang="en-US" dirty="0" smtClean="0"/>
              <a:t> requires a good deal of planning, dexterity, and spatial reasoning</a:t>
            </a:r>
          </a:p>
          <a:p>
            <a:pPr lvl="2"/>
            <a:r>
              <a:rPr lang="en-US" dirty="0" smtClean="0"/>
              <a:t>Throwing spears requires coordination</a:t>
            </a:r>
          </a:p>
          <a:p>
            <a:pPr lvl="2"/>
            <a:r>
              <a:rPr lang="en-US" dirty="0" smtClean="0"/>
              <a:t>May be evidence for a gestural origin of language</a:t>
            </a:r>
          </a:p>
          <a:p>
            <a:pPr lvl="1"/>
            <a:r>
              <a:rPr lang="en-US" dirty="0" smtClean="0"/>
              <a:t>Artwork</a:t>
            </a:r>
          </a:p>
          <a:p>
            <a:pPr lvl="2"/>
            <a:r>
              <a:rPr lang="en-US" dirty="0" smtClean="0"/>
              <a:t>Shows symbolic thinking</a:t>
            </a:r>
          </a:p>
          <a:p>
            <a:pPr lvl="2"/>
            <a:r>
              <a:rPr lang="en-US" dirty="0" smtClean="0"/>
              <a:t>Much artwork doesn’t appear until 30,000 </a:t>
            </a:r>
            <a:r>
              <a:rPr lang="en-US" cap="small" dirty="0" err="1" smtClean="0"/>
              <a:t>bce</a:t>
            </a:r>
            <a:r>
              <a:rPr lang="en-US" dirty="0" smtClean="0"/>
              <a:t>, way after language is thought to have appeared</a:t>
            </a:r>
          </a:p>
          <a:p>
            <a:pPr lvl="1"/>
            <a:r>
              <a:rPr lang="en-US" dirty="0" smtClean="0"/>
              <a:t>Comparative social behavior and mental </a:t>
            </a:r>
            <a:r>
              <a:rPr lang="en-US" dirty="0" smtClean="0"/>
              <a:t>capacity among </a:t>
            </a:r>
            <a:r>
              <a:rPr lang="en-US" dirty="0" smtClean="0"/>
              <a:t>primates</a:t>
            </a:r>
          </a:p>
          <a:p>
            <a:pPr lvl="2"/>
            <a:r>
              <a:rPr lang="en-US" dirty="0" smtClean="0"/>
              <a:t>Group size and sociality</a:t>
            </a:r>
          </a:p>
          <a:p>
            <a:pPr lvl="2"/>
            <a:r>
              <a:rPr lang="en-US" dirty="0" smtClean="0"/>
              <a:t>Reasons for vocalizations</a:t>
            </a:r>
          </a:p>
          <a:p>
            <a:pPr lvl="2"/>
            <a:r>
              <a:rPr lang="en-US" dirty="0" smtClean="0"/>
              <a:t>Ability to manage hierarchical thought patterns</a:t>
            </a:r>
          </a:p>
          <a:p>
            <a:pPr lvl="2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818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Estimates vary widely</a:t>
            </a:r>
          </a:p>
          <a:p>
            <a:r>
              <a:rPr lang="en-US" dirty="0" smtClean="0"/>
              <a:t>Some place it at 30,000 years ago, with the advent of visible culture</a:t>
            </a:r>
          </a:p>
          <a:p>
            <a:r>
              <a:rPr lang="en-US" dirty="0" smtClean="0"/>
              <a:t>Some place it very far back with the earliest hominids 1,000,000 years ago</a:t>
            </a:r>
          </a:p>
          <a:p>
            <a:pPr lvl="1"/>
            <a:r>
              <a:rPr lang="en-US" dirty="0" smtClean="0"/>
              <a:t>Generally this is said to be protolanguage rather than full-fledged language</a:t>
            </a:r>
          </a:p>
          <a:p>
            <a:r>
              <a:rPr lang="en-US" dirty="0" smtClean="0"/>
              <a:t>A safe estimate is between 100,000 and 250,000 years ago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did language evolve?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9412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1846</TotalTime>
  <Words>685</Words>
  <Application>Microsoft Office PowerPoint</Application>
  <PresentationFormat>On-screen Show (4:3)</PresentationFormat>
  <Paragraphs>99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Evolution of language</vt:lpstr>
      <vt:lpstr>Overview</vt:lpstr>
      <vt:lpstr>What evolved?</vt:lpstr>
      <vt:lpstr>Precursors to language</vt:lpstr>
      <vt:lpstr>How could language have evolved?</vt:lpstr>
      <vt:lpstr>Did language evolve just once?</vt:lpstr>
      <vt:lpstr>What evidence do we use?</vt:lpstr>
      <vt:lpstr>PowerPoint Presentation</vt:lpstr>
      <vt:lpstr>When did language evolve?</vt:lpstr>
      <vt:lpstr>Why did language evolve?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 of language</dc:title>
  <dc:creator>Jason and Matt</dc:creator>
  <cp:lastModifiedBy>Jason and Matt</cp:lastModifiedBy>
  <cp:revision>5</cp:revision>
  <dcterms:created xsi:type="dcterms:W3CDTF">2011-06-12T00:39:48Z</dcterms:created>
  <dcterms:modified xsi:type="dcterms:W3CDTF">2012-07-28T18:49:38Z</dcterms:modified>
</cp:coreProperties>
</file>