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4" r:id="rId11"/>
    <p:sldId id="265" r:id="rId12"/>
    <p:sldId id="266" r:id="rId13"/>
    <p:sldId id="267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C7F16-96D0-42F6-A978-ABBDE0002706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23178-4993-4FB7-9D74-80A809FBA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0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1747-5A2E-4197-9CD8-C1A1AF4CD674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FFA3D-0FBE-451A-AC29-616A17443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0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21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37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99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63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2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97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89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912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741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34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33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944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048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3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34D0E-BA78-490B-91A8-1730BC7BA5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88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34D0E-BA78-490B-91A8-1730BC7BA5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16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47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81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97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97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FA3D-0FBE-451A-AC29-616A174430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97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E8DE-2F75-4BA7-B9EF-FEF57FD087C6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9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3B18-7242-4537-AE24-83091BA173FC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6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AE3B-7529-403F-A0E6-4B6343534DBB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2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A29E-2498-452F-B59B-3369FC880B52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1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A6B0-FB6A-4D60-8090-1CBAC2BE9A06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8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B5A6-EF25-44C9-BA9C-B608F03AE906}" type="datetime1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8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DC32-405E-4A4E-B993-59B1B73E7F94}" type="datetime1">
              <a:rPr lang="en-US" smtClean="0"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7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CA36-3BEF-41D7-A908-282FB1C9ADAC}" type="datetime1">
              <a:rPr lang="en-US" smtClean="0"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0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CB50-F080-4AE5-820C-69425529C5BC}" type="datetime1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7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E2C-F308-4792-96C6-90CEEBB78183}" type="datetime1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E89B-69E9-453A-BEE3-9971DE96E4F7}" type="datetime1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5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FD5D1-A088-4914-825D-0C64CF0511C7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68AB7-8BD4-42FE-9CEC-C2077AC08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31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1"/>
            <a:ext cx="8229600" cy="2762250"/>
          </a:xfrm>
        </p:spPr>
        <p:txBody>
          <a:bodyPr/>
          <a:lstStyle/>
          <a:p>
            <a:r>
              <a:rPr lang="en-US" dirty="0" smtClean="0"/>
              <a:t>Demonstrative-blocking in complex DPs in Guianese French Creole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01000" cy="1752600"/>
          </a:xfrm>
        </p:spPr>
        <p:txBody>
          <a:bodyPr/>
          <a:lstStyle/>
          <a:p>
            <a:r>
              <a:rPr lang="en-US" dirty="0" smtClean="0"/>
              <a:t>Jason F. Siegel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Annual IULC/Linguistics Dept. Conference</a:t>
            </a:r>
          </a:p>
          <a:p>
            <a:r>
              <a:rPr lang="en-US" dirty="0" smtClean="0"/>
              <a:t>April 13,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7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Demonstrative 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complex DPs, there is an unexpected development: the demonstrative determiner </a:t>
            </a:r>
            <a:r>
              <a:rPr lang="en-US" i="1" dirty="0" err="1" smtClean="0"/>
              <a:t>sa</a:t>
            </a:r>
            <a:r>
              <a:rPr lang="en-US" dirty="0" smtClean="0"/>
              <a:t> is blocked</a:t>
            </a:r>
          </a:p>
          <a:p>
            <a:r>
              <a:rPr lang="en-US" dirty="0" smtClean="0"/>
              <a:t>Consider the genitive structure, with surface structure  N </a:t>
            </a:r>
            <a:r>
              <a:rPr lang="en-US" dirty="0" err="1" smtClean="0"/>
              <a:t>N</a:t>
            </a:r>
            <a:r>
              <a:rPr lang="en-US" dirty="0" smtClean="0"/>
              <a:t> (</a:t>
            </a:r>
            <a:r>
              <a:rPr lang="en-US" dirty="0" err="1" smtClean="0"/>
              <a:t>Det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Sa </a:t>
            </a:r>
            <a:r>
              <a:rPr lang="en-US" dirty="0" smtClean="0"/>
              <a:t>cannot appear DP-initially, as it does in simple </a:t>
            </a:r>
            <a:r>
              <a:rPr lang="en-US" dirty="0" smtClean="0"/>
              <a:t>DPs (10)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blocked?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Lumsden</a:t>
            </a:r>
            <a:r>
              <a:rPr lang="en-US" dirty="0" smtClean="0"/>
              <a:t> (1989): in Haitian complex DPs, only one definite determiner surfaces (</a:t>
            </a:r>
            <a:r>
              <a:rPr lang="en-US" dirty="0" smtClean="0"/>
              <a:t>12)</a:t>
            </a:r>
            <a:endParaRPr lang="en-US" dirty="0" smtClean="0"/>
          </a:p>
          <a:p>
            <a:pPr lvl="1"/>
            <a:r>
              <a:rPr lang="en-US" dirty="0" smtClean="0"/>
              <a:t>Same generalization holds true for Guianese (</a:t>
            </a:r>
            <a:r>
              <a:rPr lang="en-US" dirty="0" smtClean="0"/>
              <a:t>13)</a:t>
            </a:r>
            <a:endParaRPr lang="en-US" dirty="0" smtClean="0"/>
          </a:p>
          <a:p>
            <a:pPr lvl="1"/>
            <a:r>
              <a:rPr lang="en-US" dirty="0" smtClean="0"/>
              <a:t>Two DP-final definite determiners not permitted (14-15)</a:t>
            </a:r>
          </a:p>
          <a:p>
            <a:pPr lvl="1"/>
            <a:r>
              <a:rPr lang="en-US" dirty="0" smtClean="0"/>
              <a:t>Only </a:t>
            </a:r>
            <a:r>
              <a:rPr lang="en-US" dirty="0" smtClean="0"/>
              <a:t>most embedded determiner (16)</a:t>
            </a:r>
          </a:p>
          <a:p>
            <a:r>
              <a:rPr lang="en-US" dirty="0" smtClean="0"/>
              <a:t>Following Abney (1987), </a:t>
            </a:r>
            <a:r>
              <a:rPr lang="en-US" dirty="0" err="1" smtClean="0"/>
              <a:t>Lumsden</a:t>
            </a:r>
            <a:r>
              <a:rPr lang="en-US" dirty="0" smtClean="0"/>
              <a:t> proposes a null determiner in the matrix DP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Haitian genitive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s-ES" dirty="0"/>
              <a:t>	</a:t>
            </a:r>
            <a:r>
              <a:rPr lang="es-ES" dirty="0" smtClean="0"/>
              <a:t>		DP</a:t>
            </a:r>
            <a:r>
              <a:rPr lang="es-ES" dirty="0"/>
              <a:t>	</a:t>
            </a:r>
            <a:endParaRPr lang="en-US" dirty="0"/>
          </a:p>
          <a:p>
            <a:pPr marL="0" indent="0">
              <a:buNone/>
            </a:pPr>
            <a:r>
              <a:rPr lang="es-ES" dirty="0" smtClean="0"/>
              <a:t>    </a:t>
            </a:r>
            <a:r>
              <a:rPr lang="es-ES" dirty="0"/>
              <a:t>		 D′			DP</a:t>
            </a:r>
            <a:endParaRPr lang="en-US" dirty="0"/>
          </a:p>
          <a:p>
            <a:pPr marL="0" indent="0">
              <a:buNone/>
            </a:pPr>
            <a:r>
              <a:rPr lang="es-ES" dirty="0"/>
              <a:t>	NP		D	  	D′</a:t>
            </a:r>
            <a:br>
              <a:rPr lang="es-ES" dirty="0"/>
            </a:br>
            <a:r>
              <a:rPr lang="es-ES" dirty="0"/>
              <a:t>	 </a:t>
            </a:r>
            <a:r>
              <a:rPr lang="en-US" dirty="0"/>
              <a:t>|		ø</a:t>
            </a:r>
            <a:r>
              <a:rPr lang="es-ES" dirty="0"/>
              <a:t>		</a:t>
            </a:r>
            <a:endParaRPr lang="en-US" dirty="0"/>
          </a:p>
          <a:p>
            <a:pPr marL="0" indent="0">
              <a:buNone/>
            </a:pPr>
            <a:r>
              <a:rPr lang="es-ES" dirty="0"/>
              <a:t>	N′	    </a:t>
            </a:r>
            <a:r>
              <a:rPr lang="en-US" dirty="0"/>
              <a:t>[</a:t>
            </a:r>
            <a:r>
              <a:rPr lang="es-ES" dirty="0" err="1"/>
              <a:t>genitive</a:t>
            </a:r>
            <a:r>
              <a:rPr lang="es-ES" dirty="0"/>
              <a:t>]    	NP		D</a:t>
            </a:r>
            <a:br>
              <a:rPr lang="es-ES" dirty="0"/>
            </a:br>
            <a:r>
              <a:rPr lang="es-ES" dirty="0"/>
              <a:t>	</a:t>
            </a:r>
            <a:r>
              <a:rPr lang="es-ES" dirty="0" smtClean="0"/>
              <a:t> |</a:t>
            </a:r>
            <a:r>
              <a:rPr lang="es-ES" dirty="0"/>
              <a:t>			</a:t>
            </a:r>
            <a:r>
              <a:rPr lang="es-ES" dirty="0" smtClean="0"/>
              <a:t>	 </a:t>
            </a:r>
            <a:r>
              <a:rPr lang="es-ES" dirty="0"/>
              <a:t>|		yo</a:t>
            </a:r>
            <a:br>
              <a:rPr lang="es-ES" dirty="0"/>
            </a:br>
            <a:r>
              <a:rPr lang="es-ES" dirty="0"/>
              <a:t>	</a:t>
            </a:r>
            <a:r>
              <a:rPr lang="es-ES" dirty="0" smtClean="0"/>
              <a:t>N</a:t>
            </a:r>
            <a:r>
              <a:rPr lang="es-ES" dirty="0"/>
              <a:t>			</a:t>
            </a:r>
            <a:r>
              <a:rPr lang="es-ES" dirty="0" smtClean="0"/>
              <a:t>	N</a:t>
            </a:r>
            <a:r>
              <a:rPr lang="es-ES" dirty="0"/>
              <a:t>′</a:t>
            </a:r>
            <a:br>
              <a:rPr lang="es-ES" dirty="0"/>
            </a:br>
            <a:r>
              <a:rPr lang="es-ES" dirty="0"/>
              <a:t>	</a:t>
            </a:r>
            <a:r>
              <a:rPr lang="es-ES" dirty="0" err="1"/>
              <a:t>jwèt</a:t>
            </a:r>
            <a:r>
              <a:rPr lang="es-ES" dirty="0"/>
              <a:t>			</a:t>
            </a:r>
            <a:r>
              <a:rPr lang="es-ES" dirty="0" smtClean="0"/>
              <a:t>	 </a:t>
            </a:r>
            <a:r>
              <a:rPr lang="es-ES" dirty="0"/>
              <a:t>|</a:t>
            </a:r>
            <a:br>
              <a:rPr lang="es-ES" dirty="0"/>
            </a:br>
            <a:r>
              <a:rPr lang="es-ES" dirty="0"/>
              <a:t>				</a:t>
            </a:r>
            <a:r>
              <a:rPr lang="es-ES" dirty="0" smtClean="0"/>
              <a:t>	N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			    </a:t>
            </a:r>
            <a:r>
              <a:rPr lang="es-ES" dirty="0" smtClean="0"/>
              <a:t>	      </a:t>
            </a:r>
            <a:r>
              <a:rPr lang="es-ES" dirty="0" err="1" smtClean="0"/>
              <a:t>timoun</a:t>
            </a:r>
            <a:r>
              <a:rPr lang="es-ES" dirty="0" smtClean="0"/>
              <a:t>	</a:t>
            </a:r>
            <a:endParaRPr lang="en-US" dirty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854200" y="2568575"/>
            <a:ext cx="736600" cy="2489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2590800" y="2568575"/>
            <a:ext cx="707707" cy="3308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270501" y="2568575"/>
            <a:ext cx="0" cy="1968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57800" y="3086100"/>
            <a:ext cx="1" cy="609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57801" y="3086100"/>
            <a:ext cx="1676399" cy="647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895600" y="2072640"/>
            <a:ext cx="438785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33115" y="2075815"/>
            <a:ext cx="1772285" cy="3524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467600" y="5867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Lumsden</a:t>
            </a:r>
            <a:r>
              <a:rPr lang="en-US" dirty="0" smtClean="0"/>
              <a:t> 1989: 79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4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restrictions in Guianese</a:t>
            </a:r>
          </a:p>
          <a:p>
            <a:r>
              <a:rPr lang="en-US" dirty="0" smtClean="0"/>
              <a:t>Proposal: demonstrative </a:t>
            </a:r>
            <a:r>
              <a:rPr lang="en-US" i="1" dirty="0" err="1" smtClean="0"/>
              <a:t>sa</a:t>
            </a:r>
            <a:r>
              <a:rPr lang="en-US" dirty="0" smtClean="0"/>
              <a:t> must be immediately dominated by the definite determiner </a:t>
            </a:r>
            <a:r>
              <a:rPr lang="en-US" i="1" dirty="0" smtClean="0"/>
              <a:t>a </a:t>
            </a:r>
            <a:r>
              <a:rPr lang="en-US" dirty="0" smtClean="0"/>
              <a:t>(17)</a:t>
            </a:r>
            <a:endParaRPr lang="en-US" dirty="0" smtClean="0"/>
          </a:p>
          <a:p>
            <a:pPr lvl="1"/>
            <a:r>
              <a:rPr lang="en-US" dirty="0" smtClean="0"/>
              <a:t>Notice that surface explanations cannot account for this restriction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DP</a:t>
            </a:r>
          </a:p>
          <a:p>
            <a:pPr marL="0" indent="0">
              <a:buNone/>
            </a:pPr>
            <a:r>
              <a:rPr lang="en-US" dirty="0" smtClean="0"/>
              <a:t>		D’</a:t>
            </a:r>
          </a:p>
          <a:p>
            <a:pPr marL="0" indent="0">
              <a:buNone/>
            </a:pPr>
            <a:r>
              <a:rPr lang="en-US" dirty="0" smtClean="0"/>
              <a:t>        		a	</a:t>
            </a:r>
            <a:r>
              <a:rPr lang="en-US" dirty="0" err="1" smtClean="0"/>
              <a:t>DemP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Dem’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   			</a:t>
            </a:r>
            <a:r>
              <a:rPr lang="en-US" dirty="0" err="1" smtClean="0"/>
              <a:t>NumP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</a:t>
            </a:r>
            <a:r>
              <a:rPr lang="en-US" dirty="0" err="1" smtClean="0"/>
              <a:t>Num</a:t>
            </a:r>
            <a:r>
              <a:rPr lang="en-US" dirty="0" smtClean="0"/>
              <a:t>’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			</a:t>
            </a:r>
          </a:p>
          <a:p>
            <a:pPr marL="0" indent="0">
              <a:buNone/>
            </a:pPr>
            <a:r>
              <a:rPr lang="en-US" dirty="0" smtClean="0"/>
              <a:t>								   NP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03450" y="2540000"/>
            <a:ext cx="0" cy="266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432050" y="3073400"/>
            <a:ext cx="9906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07000" y="3657600"/>
            <a:ext cx="508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858000" y="4902200"/>
            <a:ext cx="1219200" cy="241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90550" y="1943100"/>
            <a:ext cx="5334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23950" y="1943100"/>
            <a:ext cx="8382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3450" y="2540000"/>
            <a:ext cx="8382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2650" y="3073400"/>
            <a:ext cx="11049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07000" y="3657600"/>
            <a:ext cx="13462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24700" y="4203700"/>
            <a:ext cx="8382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28000" y="4864100"/>
            <a:ext cx="0" cy="55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324600" y="4191000"/>
            <a:ext cx="876300" cy="241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467600" y="6019799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fanm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6629400" y="519429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207000" y="3987512"/>
            <a:ext cx="55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sa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543050" y="2438400"/>
            <a:ext cx="4337050" cy="24257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a definite </a:t>
            </a:r>
            <a:r>
              <a:rPr lang="en-US" dirty="0" smtClean="0"/>
              <a:t>determiner from the </a:t>
            </a:r>
            <a:r>
              <a:rPr lang="en-US" u="sng" dirty="0" smtClean="0"/>
              <a:t>matrix</a:t>
            </a:r>
            <a:r>
              <a:rPr lang="en-US" dirty="0" smtClean="0"/>
              <a:t> DP, </a:t>
            </a:r>
            <a:r>
              <a:rPr lang="en-US" i="1" dirty="0" err="1" smtClean="0"/>
              <a:t>sa</a:t>
            </a:r>
            <a:r>
              <a:rPr lang="en-US" dirty="0" smtClean="0"/>
              <a:t> does not surface</a:t>
            </a:r>
          </a:p>
          <a:p>
            <a:pPr lvl="1"/>
            <a:r>
              <a:rPr lang="en-US" dirty="0" smtClean="0"/>
              <a:t>Explains ungrammaticality of initial </a:t>
            </a:r>
            <a:r>
              <a:rPr lang="en-US" i="1" dirty="0" err="1" smtClean="0"/>
              <a:t>sa</a:t>
            </a:r>
            <a:r>
              <a:rPr lang="en-US" dirty="0" smtClean="0"/>
              <a:t> in not just genitive, but other complex DPs as well</a:t>
            </a:r>
          </a:p>
          <a:p>
            <a:r>
              <a:rPr lang="en-US" dirty="0" smtClean="0"/>
              <a:t>Why not a second determiner?</a:t>
            </a:r>
          </a:p>
          <a:p>
            <a:pPr lvl="1"/>
            <a:r>
              <a:rPr lang="en-US" dirty="0" err="1" smtClean="0"/>
              <a:t>Lumsden</a:t>
            </a:r>
            <a:r>
              <a:rPr lang="en-US" dirty="0" smtClean="0"/>
              <a:t> (1989) proposes a processing constraint against the same functional morpheme appearing immediately after the same functional </a:t>
            </a:r>
            <a:r>
              <a:rPr lang="en-US" dirty="0" smtClean="0"/>
              <a:t>morpheme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Sé</a:t>
            </a:r>
            <a:r>
              <a:rPr lang="en-US" dirty="0" smtClean="0"/>
              <a:t>: a curious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Said to come from Antillean creoles, where it is a pre-nominal plural marker</a:t>
            </a:r>
          </a:p>
          <a:p>
            <a:pPr lvl="1"/>
            <a:r>
              <a:rPr lang="en-US" dirty="0" smtClean="0"/>
              <a:t>Ultimately, comes from French plural demonstrative </a:t>
            </a:r>
            <a:r>
              <a:rPr lang="en-US" i="1" dirty="0" err="1" smtClean="0"/>
              <a:t>ces</a:t>
            </a:r>
            <a:endParaRPr lang="en-US" i="1" dirty="0" smtClean="0"/>
          </a:p>
          <a:p>
            <a:pPr lvl="1"/>
            <a:r>
              <a:rPr lang="en-US" dirty="0" smtClean="0"/>
              <a:t>Plural demonstrative only</a:t>
            </a:r>
          </a:p>
          <a:p>
            <a:r>
              <a:rPr lang="en-US" dirty="0" smtClean="0"/>
              <a:t>In complex DPs where </a:t>
            </a:r>
            <a:r>
              <a:rPr lang="en-US" i="1" dirty="0" err="1" smtClean="0"/>
              <a:t>sa</a:t>
            </a:r>
            <a:r>
              <a:rPr lang="en-US" dirty="0" smtClean="0"/>
              <a:t> is disallowed, </a:t>
            </a:r>
            <a:r>
              <a:rPr lang="en-US" i="1" dirty="0" err="1" smtClean="0"/>
              <a:t>sé</a:t>
            </a:r>
            <a:r>
              <a:rPr lang="en-US" i="1" dirty="0" smtClean="0"/>
              <a:t> </a:t>
            </a:r>
            <a:r>
              <a:rPr lang="en-US" dirty="0" smtClean="0"/>
              <a:t>is accepted as a repair </a:t>
            </a:r>
            <a:r>
              <a:rPr lang="en-US" dirty="0" smtClean="0"/>
              <a:t>(19)</a:t>
            </a:r>
            <a:endParaRPr lang="en-US" dirty="0" smtClean="0"/>
          </a:p>
          <a:p>
            <a:r>
              <a:rPr lang="en-US" dirty="0" smtClean="0"/>
              <a:t>Cannot appear without </a:t>
            </a:r>
            <a:r>
              <a:rPr lang="en-US" i="1" dirty="0" err="1" smtClean="0"/>
              <a:t>ya</a:t>
            </a:r>
            <a:r>
              <a:rPr lang="en-US" dirty="0"/>
              <a:t> </a:t>
            </a:r>
            <a:r>
              <a:rPr lang="en-US" dirty="0" smtClean="0"/>
              <a:t>at the end of the </a:t>
            </a:r>
            <a:r>
              <a:rPr lang="en-US" dirty="0" smtClean="0"/>
              <a:t>DP (20), but does not need to be dominated by </a:t>
            </a:r>
            <a:r>
              <a:rPr lang="en-US" i="1" dirty="0" smtClean="0"/>
              <a:t>a</a:t>
            </a:r>
            <a:endParaRPr lang="en-US" dirty="0" smtClean="0"/>
          </a:p>
          <a:p>
            <a:r>
              <a:rPr lang="en-US" dirty="0" smtClean="0"/>
              <a:t>Antillean plural marker </a:t>
            </a:r>
            <a:r>
              <a:rPr lang="en-US" i="1" dirty="0" err="1" smtClean="0"/>
              <a:t>sé</a:t>
            </a:r>
            <a:r>
              <a:rPr lang="en-US" i="1" dirty="0" smtClean="0"/>
              <a:t> </a:t>
            </a:r>
            <a:r>
              <a:rPr lang="en-US" dirty="0" smtClean="0"/>
              <a:t>appears obligatorily with singular definite determiner </a:t>
            </a:r>
            <a:r>
              <a:rPr lang="en-US" dirty="0" smtClean="0"/>
              <a:t>(21)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2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Sé</a:t>
            </a:r>
            <a:r>
              <a:rPr lang="en-US" dirty="0" smtClean="0"/>
              <a:t> has a semantic, not syntactic, requirement to appear with </a:t>
            </a:r>
            <a:r>
              <a:rPr lang="en-US" i="1" dirty="0" err="1" smtClean="0"/>
              <a:t>ya</a:t>
            </a:r>
            <a:endParaRPr lang="en-US" dirty="0" smtClean="0"/>
          </a:p>
          <a:p>
            <a:pPr lvl="1"/>
            <a:r>
              <a:rPr lang="en-US" dirty="0" smtClean="0"/>
              <a:t>Must appear with plural marker, not with definite article</a:t>
            </a:r>
          </a:p>
          <a:p>
            <a:pPr lvl="1"/>
            <a:r>
              <a:rPr lang="en-US" dirty="0" smtClean="0"/>
              <a:t>Compare to possessive structures, where plural interpretations are strongly </a:t>
            </a:r>
            <a:r>
              <a:rPr lang="en-US" dirty="0" err="1" smtClean="0"/>
              <a:t>dispreferred</a:t>
            </a:r>
            <a:r>
              <a:rPr lang="en-US" dirty="0" smtClean="0"/>
              <a:t> without the plural marker (</a:t>
            </a:r>
            <a:r>
              <a:rPr lang="en-US" dirty="0" smtClean="0"/>
              <a:t>22)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3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etymology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different syntactic restrictions and semantic functions, might not have come from Antillean</a:t>
            </a:r>
          </a:p>
          <a:p>
            <a:r>
              <a:rPr lang="en-US" dirty="0" smtClean="0"/>
              <a:t>Could be borrowed directly from French</a:t>
            </a:r>
          </a:p>
          <a:p>
            <a:pPr lvl="1"/>
            <a:r>
              <a:rPr lang="en-US" dirty="0" smtClean="0"/>
              <a:t>Same demonstrative function</a:t>
            </a:r>
          </a:p>
          <a:p>
            <a:pPr lvl="1"/>
            <a:r>
              <a:rPr lang="es-ES" dirty="0" err="1" smtClean="0"/>
              <a:t>Never</a:t>
            </a:r>
            <a:r>
              <a:rPr lang="es-ES" dirty="0" smtClean="0"/>
              <a:t> </a:t>
            </a:r>
            <a:r>
              <a:rPr lang="es-ES" dirty="0" err="1" smtClean="0"/>
              <a:t>appears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singular definite </a:t>
            </a:r>
            <a:r>
              <a:rPr lang="es-ES" dirty="0" err="1" smtClean="0"/>
              <a:t>article</a:t>
            </a:r>
            <a:endParaRPr lang="en-US" dirty="0" smtClean="0"/>
          </a:p>
          <a:p>
            <a:pPr lvl="1"/>
            <a:r>
              <a:rPr lang="en-US" dirty="0" smtClean="0"/>
              <a:t>Fission of syntactic feature bundle of [+plural, +demonstrative]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9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Déprez</a:t>
            </a:r>
            <a:r>
              <a:rPr lang="es-ES" dirty="0" smtClean="0"/>
              <a:t> (2007) </a:t>
            </a:r>
            <a:r>
              <a:rPr lang="es-ES" dirty="0" err="1" smtClean="0"/>
              <a:t>allows</a:t>
            </a:r>
            <a:r>
              <a:rPr lang="es-ES" dirty="0" smtClean="0"/>
              <a:t> </a:t>
            </a:r>
            <a:r>
              <a:rPr lang="es-ES" dirty="0" err="1" smtClean="0"/>
              <a:t>us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explain</a:t>
            </a:r>
            <a:r>
              <a:rPr lang="es-ES" dirty="0" smtClean="0"/>
              <a:t>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i="1" dirty="0" err="1" smtClean="0"/>
              <a:t>sa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occur</a:t>
            </a:r>
            <a:r>
              <a:rPr lang="es-ES" dirty="0" smtClean="0"/>
              <a:t> in </a:t>
            </a:r>
            <a:r>
              <a:rPr lang="es-ES" dirty="0" err="1" smtClean="0"/>
              <a:t>complex</a:t>
            </a:r>
            <a:r>
              <a:rPr lang="es-ES" dirty="0" smtClean="0"/>
              <a:t> </a:t>
            </a:r>
            <a:r>
              <a:rPr lang="es-ES" dirty="0" err="1" smtClean="0"/>
              <a:t>DPs</a:t>
            </a:r>
            <a:endParaRPr lang="es-ES" dirty="0" smtClean="0"/>
          </a:p>
          <a:p>
            <a:pPr lvl="1"/>
            <a:r>
              <a:rPr lang="es-ES" i="1" dirty="0" err="1" smtClean="0"/>
              <a:t>Sa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be </a:t>
            </a:r>
            <a:r>
              <a:rPr lang="es-ES" dirty="0" err="1" smtClean="0"/>
              <a:t>immediately</a:t>
            </a:r>
            <a:r>
              <a:rPr lang="es-ES" dirty="0" smtClean="0"/>
              <a:t> </a:t>
            </a:r>
            <a:r>
              <a:rPr lang="es-ES" dirty="0" err="1" smtClean="0"/>
              <a:t>dominated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definite </a:t>
            </a:r>
            <a:r>
              <a:rPr lang="es-ES" dirty="0" err="1" smtClean="0"/>
              <a:t>article</a:t>
            </a:r>
            <a:r>
              <a:rPr lang="es-ES" dirty="0" smtClean="0"/>
              <a:t> </a:t>
            </a:r>
            <a:r>
              <a:rPr lang="es-ES" i="1" dirty="0" smtClean="0"/>
              <a:t>a</a:t>
            </a:r>
            <a:endParaRPr lang="es-ES" dirty="0" smtClean="0"/>
          </a:p>
          <a:p>
            <a:pPr lvl="1"/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possible</a:t>
            </a:r>
            <a:r>
              <a:rPr lang="es-ES" dirty="0" smtClean="0"/>
              <a:t> in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highly</a:t>
            </a:r>
            <a:r>
              <a:rPr lang="es-ES" dirty="0" smtClean="0"/>
              <a:t> </a:t>
            </a:r>
            <a:r>
              <a:rPr lang="es-ES" dirty="0" err="1" smtClean="0"/>
              <a:t>specified</a:t>
            </a:r>
            <a:r>
              <a:rPr lang="es-ES" dirty="0" smtClean="0"/>
              <a:t> </a:t>
            </a:r>
            <a:r>
              <a:rPr lang="es-ES" dirty="0" err="1" smtClean="0"/>
              <a:t>architecture</a:t>
            </a:r>
            <a:endParaRPr lang="es-ES" dirty="0" smtClean="0"/>
          </a:p>
          <a:p>
            <a:r>
              <a:rPr lang="es-ES" i="1" dirty="0" smtClean="0"/>
              <a:t>Sé</a:t>
            </a:r>
            <a:r>
              <a:rPr lang="es-ES" dirty="0" smtClean="0"/>
              <a:t>, a plural </a:t>
            </a:r>
            <a:r>
              <a:rPr lang="es-ES" dirty="0" err="1" smtClean="0"/>
              <a:t>demonstrative</a:t>
            </a:r>
            <a:r>
              <a:rPr lang="es-ES" dirty="0" smtClean="0"/>
              <a:t>, shows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properties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both</a:t>
            </a:r>
            <a:r>
              <a:rPr lang="es-ES" dirty="0" smtClean="0"/>
              <a:t> </a:t>
            </a:r>
            <a:r>
              <a:rPr lang="es-ES" i="1" dirty="0" err="1" smtClean="0"/>
              <a:t>sa</a:t>
            </a:r>
            <a:r>
              <a:rPr lang="es-ES" dirty="0" smtClean="0"/>
              <a:t> and </a:t>
            </a:r>
            <a:r>
              <a:rPr lang="es-ES" dirty="0" err="1" smtClean="0"/>
              <a:t>Antillean</a:t>
            </a:r>
            <a:r>
              <a:rPr lang="es-ES" dirty="0" smtClean="0"/>
              <a:t> </a:t>
            </a:r>
            <a:r>
              <a:rPr lang="es-ES" i="1" dirty="0" smtClean="0"/>
              <a:t>sé</a:t>
            </a:r>
            <a:endParaRPr lang="es-ES" dirty="0" smtClean="0"/>
          </a:p>
          <a:p>
            <a:pPr lvl="1"/>
            <a:r>
              <a:rPr lang="es-ES" dirty="0" smtClean="0"/>
              <a:t>May be a French </a:t>
            </a:r>
            <a:r>
              <a:rPr lang="es-ES" dirty="0" err="1" smtClean="0"/>
              <a:t>borrowing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landscape of French Guiana</a:t>
            </a:r>
          </a:p>
          <a:p>
            <a:r>
              <a:rPr lang="en-US" dirty="0" smtClean="0"/>
              <a:t>Structure of DP in Guianese and other French-based creoles (FBCs)</a:t>
            </a:r>
          </a:p>
          <a:p>
            <a:r>
              <a:rPr lang="en-US" dirty="0" smtClean="0"/>
              <a:t>Blocked </a:t>
            </a:r>
            <a:r>
              <a:rPr lang="en-US" dirty="0" smtClean="0"/>
              <a:t>and unblocked demonstratives </a:t>
            </a:r>
            <a:r>
              <a:rPr lang="en-US" dirty="0" smtClean="0"/>
              <a:t>in complex DPs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3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Future</a:t>
            </a:r>
            <a:r>
              <a:rPr lang="es-ES" dirty="0" smtClean="0"/>
              <a:t> </a:t>
            </a:r>
            <a:r>
              <a:rPr lang="es-ES" dirty="0" err="1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PossP</a:t>
            </a:r>
            <a:endParaRPr lang="es-ES" dirty="0" smtClean="0"/>
          </a:p>
          <a:p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dialects</a:t>
            </a:r>
            <a:r>
              <a:rPr lang="es-ES" dirty="0" smtClean="0"/>
              <a:t>,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FBCs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2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Official language: French</a:t>
            </a:r>
          </a:p>
          <a:p>
            <a:r>
              <a:rPr lang="en-US" dirty="0" smtClean="0"/>
              <a:t>11 regional languages: </a:t>
            </a:r>
          </a:p>
          <a:p>
            <a:pPr lvl="1"/>
            <a:r>
              <a:rPr lang="en-US" dirty="0" smtClean="0"/>
              <a:t>Guianese French Creole (!)</a:t>
            </a:r>
          </a:p>
          <a:p>
            <a:pPr lvl="1"/>
            <a:r>
              <a:rPr lang="en-US" dirty="0" smtClean="0"/>
              <a:t>English-based creoles: </a:t>
            </a:r>
            <a:r>
              <a:rPr lang="fr-FR" dirty="0" err="1" smtClean="0"/>
              <a:t>Saramaccan</a:t>
            </a:r>
            <a:r>
              <a:rPr lang="fr-FR" dirty="0" smtClean="0"/>
              <a:t>, </a:t>
            </a:r>
            <a:r>
              <a:rPr lang="fr-FR" dirty="0" err="1" smtClean="0"/>
              <a:t>Aluku</a:t>
            </a:r>
            <a:r>
              <a:rPr lang="fr-FR" dirty="0"/>
              <a:t>, </a:t>
            </a:r>
            <a:r>
              <a:rPr lang="fr-FR" dirty="0" err="1" smtClean="0"/>
              <a:t>Ndyuka</a:t>
            </a:r>
            <a:r>
              <a:rPr lang="fr-FR" dirty="0"/>
              <a:t>, </a:t>
            </a:r>
            <a:r>
              <a:rPr lang="fr-FR" dirty="0" err="1" smtClean="0"/>
              <a:t>Paramaka</a:t>
            </a:r>
            <a:endParaRPr lang="fr-FR" dirty="0" smtClean="0"/>
          </a:p>
          <a:p>
            <a:pPr lvl="1"/>
            <a:r>
              <a:rPr lang="fr-FR" dirty="0" err="1" smtClean="0"/>
              <a:t>Amerindian</a:t>
            </a:r>
            <a:r>
              <a:rPr lang="fr-FR" dirty="0" smtClean="0"/>
              <a:t> </a:t>
            </a:r>
            <a:r>
              <a:rPr lang="fr-FR" dirty="0" err="1" smtClean="0"/>
              <a:t>languages</a:t>
            </a:r>
            <a:r>
              <a:rPr lang="fr-FR" dirty="0" smtClean="0"/>
              <a:t>: </a:t>
            </a:r>
            <a:r>
              <a:rPr lang="fr-FR" dirty="0" err="1" smtClean="0"/>
              <a:t>Kali’na</a:t>
            </a:r>
            <a:r>
              <a:rPr lang="fr-FR" dirty="0" smtClean="0"/>
              <a:t>, </a:t>
            </a:r>
            <a:r>
              <a:rPr lang="fr-FR" dirty="0" err="1" smtClean="0"/>
              <a:t>Wayana</a:t>
            </a:r>
            <a:r>
              <a:rPr lang="fr-FR" dirty="0"/>
              <a:t>, </a:t>
            </a:r>
            <a:r>
              <a:rPr lang="fr-FR" dirty="0" err="1" smtClean="0"/>
              <a:t>Palikur</a:t>
            </a:r>
            <a:r>
              <a:rPr lang="fr-FR" dirty="0"/>
              <a:t>, </a:t>
            </a:r>
            <a:r>
              <a:rPr lang="fr-FR" dirty="0" err="1" smtClean="0"/>
              <a:t>Wayampi</a:t>
            </a:r>
            <a:r>
              <a:rPr lang="fr-FR" dirty="0"/>
              <a:t>, </a:t>
            </a:r>
            <a:r>
              <a:rPr lang="fr-FR" dirty="0" smtClean="0"/>
              <a:t>Emerillon</a:t>
            </a:r>
          </a:p>
          <a:p>
            <a:pPr lvl="1"/>
            <a:r>
              <a:rPr lang="fr-FR" dirty="0" smtClean="0"/>
              <a:t>Hmong</a:t>
            </a:r>
          </a:p>
          <a:p>
            <a:r>
              <a:rPr lang="fr-FR" dirty="0" smtClean="0"/>
              <a:t>Immigrant </a:t>
            </a:r>
            <a:r>
              <a:rPr lang="fr-FR" dirty="0" err="1" smtClean="0"/>
              <a:t>languages</a:t>
            </a:r>
            <a:r>
              <a:rPr lang="fr-FR" dirty="0" smtClean="0"/>
              <a:t>: Mandarin, </a:t>
            </a:r>
            <a:r>
              <a:rPr lang="fr-FR" dirty="0" err="1" smtClean="0"/>
              <a:t>Brazilian</a:t>
            </a:r>
            <a:r>
              <a:rPr lang="fr-FR" dirty="0" smtClean="0"/>
              <a:t> </a:t>
            </a:r>
            <a:r>
              <a:rPr lang="fr-FR" dirty="0" err="1" smtClean="0"/>
              <a:t>Portuguese</a:t>
            </a:r>
            <a:r>
              <a:rPr lang="fr-FR" dirty="0" smtClean="0"/>
              <a:t>, </a:t>
            </a:r>
            <a:r>
              <a:rPr lang="fr-FR" dirty="0" err="1" smtClean="0"/>
              <a:t>Javanese</a:t>
            </a:r>
            <a:endParaRPr lang="fr-FR" dirty="0" smtClean="0"/>
          </a:p>
          <a:p>
            <a:r>
              <a:rPr lang="fr-FR" dirty="0" smtClean="0"/>
              <a:t>All French </a:t>
            </a:r>
            <a:r>
              <a:rPr lang="fr-FR" dirty="0" err="1" smtClean="0"/>
              <a:t>Caribbean</a:t>
            </a:r>
            <a:r>
              <a:rPr lang="fr-FR" dirty="0" smtClean="0"/>
              <a:t> </a:t>
            </a:r>
            <a:r>
              <a:rPr lang="fr-FR" dirty="0" err="1" smtClean="0"/>
              <a:t>Creoles</a:t>
            </a:r>
            <a:r>
              <a:rPr lang="fr-FR" dirty="0" smtClean="0"/>
              <a:t> (Haitian, </a:t>
            </a:r>
            <a:r>
              <a:rPr lang="fr-FR" dirty="0" err="1" smtClean="0"/>
              <a:t>Guadeloupean</a:t>
            </a:r>
            <a:r>
              <a:rPr lang="fr-FR" dirty="0" smtClean="0"/>
              <a:t>, </a:t>
            </a:r>
            <a:r>
              <a:rPr lang="fr-FR" dirty="0" err="1" smtClean="0"/>
              <a:t>Martinican</a:t>
            </a:r>
            <a:r>
              <a:rPr lang="fr-FR" dirty="0" smtClean="0"/>
              <a:t>, St. Lucian, </a:t>
            </a:r>
            <a:r>
              <a:rPr lang="fr-FR" dirty="0" err="1" smtClean="0"/>
              <a:t>historically</a:t>
            </a:r>
            <a:r>
              <a:rPr lang="fr-FR" dirty="0" smtClean="0"/>
              <a:t> </a:t>
            </a:r>
            <a:r>
              <a:rPr lang="fr-FR" dirty="0" err="1" smtClean="0"/>
              <a:t>Dominican</a:t>
            </a:r>
            <a:r>
              <a:rPr lang="fr-FR" dirty="0" smtClean="0"/>
              <a:t>) </a:t>
            </a:r>
            <a:r>
              <a:rPr lang="fr-FR" dirty="0" err="1" smtClean="0"/>
              <a:t>except</a:t>
            </a:r>
            <a:r>
              <a:rPr lang="fr-FR" dirty="0" smtClean="0"/>
              <a:t> </a:t>
            </a:r>
            <a:r>
              <a:rPr lang="fr-FR" dirty="0" err="1" smtClean="0"/>
              <a:t>Louisiana</a:t>
            </a:r>
            <a:endParaRPr lang="fr-FR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"/>
            <a:ext cx="4724400" cy="668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403" y="0"/>
            <a:ext cx="4913194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953000" y="990600"/>
            <a:ext cx="12954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905500" y="533400"/>
            <a:ext cx="6858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simple DP in Guianese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 bound inflectional morphology on N</a:t>
            </a:r>
          </a:p>
          <a:p>
            <a:r>
              <a:rPr lang="en-US" dirty="0" smtClean="0"/>
              <a:t>Un-determined nouns can be singular or </a:t>
            </a:r>
            <a:r>
              <a:rPr lang="en-US" dirty="0" smtClean="0"/>
              <a:t>plural, mass or count (1)</a:t>
            </a:r>
            <a:endParaRPr lang="en-US" dirty="0" smtClean="0"/>
          </a:p>
          <a:p>
            <a:r>
              <a:rPr lang="en-US" dirty="0" smtClean="0"/>
              <a:t>Indefinite, possessive, and demonstrative determiners all precede N</a:t>
            </a:r>
          </a:p>
          <a:p>
            <a:r>
              <a:rPr lang="en-US" dirty="0" smtClean="0"/>
              <a:t>Definite determiner </a:t>
            </a:r>
            <a:r>
              <a:rPr lang="en-US" dirty="0" smtClean="0"/>
              <a:t>DP-final (2)</a:t>
            </a:r>
          </a:p>
          <a:p>
            <a:r>
              <a:rPr lang="en-US" dirty="0" smtClean="0"/>
              <a:t>Note that in demonstratives (2g) the demonstrative and definite determiner are both obligatory</a:t>
            </a:r>
          </a:p>
          <a:p>
            <a:r>
              <a:rPr lang="en-US" dirty="0" smtClean="0"/>
              <a:t>DPs can be expanded in certain ways without changing patterns of determination (3), but in complex DPs (4-7) things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8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simple DP in FBCs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Déprez</a:t>
            </a:r>
            <a:r>
              <a:rPr lang="en-US" dirty="0" smtClean="0"/>
              <a:t> (2007): Variation in determiner positions among FBCs can be explained through appeals to movement within a highly specified architecture</a:t>
            </a:r>
          </a:p>
          <a:p>
            <a:pPr lvl="1"/>
            <a:r>
              <a:rPr lang="en-US" dirty="0" smtClean="0"/>
              <a:t>Some creoles have only pre-nominal determiners, some pre- and post-, but none only post-nominal (indefinite article always pre-)</a:t>
            </a:r>
          </a:p>
          <a:p>
            <a:pPr lvl="1"/>
            <a:r>
              <a:rPr lang="en-US" dirty="0" smtClean="0"/>
              <a:t>Variation motivated by a principle to always fill Spec of functional heads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534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DP</a:t>
            </a:r>
          </a:p>
          <a:p>
            <a:pPr marL="0" indent="0">
              <a:buNone/>
            </a:pPr>
            <a:r>
              <a:rPr lang="en-US" dirty="0" smtClean="0"/>
              <a:t>(la)		D’</a:t>
            </a:r>
          </a:p>
          <a:p>
            <a:pPr marL="0" indent="0">
              <a:buNone/>
            </a:pPr>
            <a:r>
              <a:rPr lang="en-US" dirty="0" smtClean="0"/>
              <a:t>        	la		</a:t>
            </a:r>
            <a:r>
              <a:rPr lang="en-US" dirty="0" err="1" smtClean="0"/>
              <a:t>DemP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 smtClean="0"/>
              <a:t>sa</a:t>
            </a:r>
            <a:r>
              <a:rPr lang="en-US" dirty="0" smtClean="0"/>
              <a:t>)			Dem’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(</a:t>
            </a:r>
            <a:r>
              <a:rPr lang="en-US" dirty="0" err="1" smtClean="0"/>
              <a:t>sa</a:t>
            </a:r>
            <a:r>
              <a:rPr lang="en-US" dirty="0" smtClean="0"/>
              <a:t>)			</a:t>
            </a:r>
            <a:r>
              <a:rPr lang="en-US" dirty="0" err="1" smtClean="0"/>
              <a:t>NumP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(Pl)		</a:t>
            </a:r>
            <a:r>
              <a:rPr lang="en-US" dirty="0" err="1" smtClean="0"/>
              <a:t>Num</a:t>
            </a:r>
            <a:r>
              <a:rPr lang="en-US" dirty="0" smtClean="0"/>
              <a:t>’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				   NP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612900" y="2870200"/>
            <a:ext cx="762000" cy="266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603500" y="3403600"/>
            <a:ext cx="9906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432300" y="3937000"/>
            <a:ext cx="5334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324600" y="4521200"/>
            <a:ext cx="876300" cy="241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62000" y="2273300"/>
            <a:ext cx="5334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95400" y="2273300"/>
            <a:ext cx="8382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74900" y="2870200"/>
            <a:ext cx="8382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94100" y="3403600"/>
            <a:ext cx="11049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62600" y="3937000"/>
            <a:ext cx="10287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62800" y="4521200"/>
            <a:ext cx="8382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28000" y="5156200"/>
            <a:ext cx="0" cy="55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Structure of simple DP in FBCs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DP</a:t>
            </a:r>
          </a:p>
          <a:p>
            <a:pPr marL="0" indent="0">
              <a:buNone/>
            </a:pPr>
            <a:r>
              <a:rPr lang="en-US" dirty="0" smtClean="0"/>
              <a:t>		D’</a:t>
            </a:r>
          </a:p>
          <a:p>
            <a:pPr marL="0" indent="0">
              <a:buNone/>
            </a:pPr>
            <a:r>
              <a:rPr lang="en-US" dirty="0" smtClean="0"/>
              <a:t>        		a	</a:t>
            </a:r>
            <a:r>
              <a:rPr lang="en-US" dirty="0" err="1" smtClean="0"/>
              <a:t>DemP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Dem’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   			</a:t>
            </a:r>
            <a:r>
              <a:rPr lang="en-US" dirty="0" err="1" smtClean="0"/>
              <a:t>NumP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</a:t>
            </a:r>
            <a:r>
              <a:rPr lang="en-US" dirty="0" err="1" smtClean="0"/>
              <a:t>Num</a:t>
            </a:r>
            <a:r>
              <a:rPr lang="en-US" dirty="0" smtClean="0"/>
              <a:t>’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			</a:t>
            </a:r>
          </a:p>
          <a:p>
            <a:pPr marL="0" indent="0">
              <a:buNone/>
            </a:pPr>
            <a:r>
              <a:rPr lang="en-US" dirty="0" smtClean="0"/>
              <a:t>								   NP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03450" y="2540000"/>
            <a:ext cx="0" cy="279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432050" y="3073400"/>
            <a:ext cx="9906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21" idx="0"/>
          </p:cNvCxnSpPr>
          <p:nvPr/>
        </p:nvCxnSpPr>
        <p:spPr>
          <a:xfrm>
            <a:off x="5207000" y="3657600"/>
            <a:ext cx="276225" cy="406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858000" y="4902200"/>
            <a:ext cx="1219200" cy="241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90550" y="1943100"/>
            <a:ext cx="5334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23950" y="1943100"/>
            <a:ext cx="8382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3450" y="2540000"/>
            <a:ext cx="8382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2650" y="3073400"/>
            <a:ext cx="11049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07000" y="3657600"/>
            <a:ext cx="13462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24700" y="4203700"/>
            <a:ext cx="8382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28000" y="4864100"/>
            <a:ext cx="0" cy="55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Structure of simple DP in Guianese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324600" y="4191000"/>
            <a:ext cx="876300" cy="241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15200" y="59436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famn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6629400" y="519429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207000" y="4063712"/>
            <a:ext cx="55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sa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1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69 0.02569 L -0.17083 0.00046 C -0.19149 -0.00324 -0.20868 -0.01227 -0.22396 -0.0412 C -0.23924 -0.06991 -0.23733 -0.08958 -0.23368 -0.11829 L -0.21545 -0.2375 " pathEditMode="relative" rAng="3287119" ptsTypes="FffFF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47" y="-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DP</a:t>
            </a:r>
          </a:p>
          <a:p>
            <a:pPr marL="0" indent="0">
              <a:buNone/>
            </a:pPr>
            <a:r>
              <a:rPr lang="en-US" dirty="0" smtClean="0"/>
              <a:t>		D’</a:t>
            </a:r>
          </a:p>
          <a:p>
            <a:pPr marL="0" indent="0">
              <a:buNone/>
            </a:pPr>
            <a:r>
              <a:rPr lang="en-US" dirty="0" smtClean="0"/>
              <a:t>        		a	</a:t>
            </a:r>
            <a:r>
              <a:rPr lang="en-US" dirty="0" err="1" smtClean="0"/>
              <a:t>DemP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Dem’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   			</a:t>
            </a:r>
            <a:r>
              <a:rPr lang="en-US" dirty="0" err="1" smtClean="0"/>
              <a:t>NumP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</a:t>
            </a:r>
            <a:r>
              <a:rPr lang="en-US" dirty="0" err="1" smtClean="0"/>
              <a:t>Num</a:t>
            </a:r>
            <a:r>
              <a:rPr lang="en-US" dirty="0" smtClean="0"/>
              <a:t>’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			</a:t>
            </a:r>
          </a:p>
          <a:p>
            <a:pPr marL="0" indent="0">
              <a:buNone/>
            </a:pPr>
            <a:r>
              <a:rPr lang="en-US" dirty="0" smtClean="0"/>
              <a:t>								   NP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03450" y="2540000"/>
            <a:ext cx="0" cy="266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432050" y="3073400"/>
            <a:ext cx="9906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07000" y="3657600"/>
            <a:ext cx="508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858000" y="4902200"/>
            <a:ext cx="1219200" cy="241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90550" y="1943100"/>
            <a:ext cx="5334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23950" y="1943100"/>
            <a:ext cx="8382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3450" y="2540000"/>
            <a:ext cx="8382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2650" y="3073400"/>
            <a:ext cx="11049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07000" y="3657600"/>
            <a:ext cx="13462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24700" y="4203700"/>
            <a:ext cx="8382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28000" y="4864100"/>
            <a:ext cx="0" cy="55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Structure of simple DP in Guianese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324600" y="4191000"/>
            <a:ext cx="876300" cy="241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5207000" y="3987512"/>
            <a:ext cx="1917700" cy="1791562"/>
            <a:chOff x="5207000" y="3987512"/>
            <a:chExt cx="1917700" cy="1791562"/>
          </a:xfrm>
        </p:grpSpPr>
        <p:sp>
          <p:nvSpPr>
            <p:cNvPr id="11" name="TextBox 10"/>
            <p:cNvSpPr txBox="1"/>
            <p:nvPr/>
          </p:nvSpPr>
          <p:spPr>
            <a:xfrm>
              <a:off x="5524500" y="4483387"/>
              <a:ext cx="16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/>
                <a:t>fanm</a:t>
              </a:r>
              <a:endParaRPr lang="en-US" sz="3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29400" y="5194299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y</a:t>
              </a:r>
              <a:endParaRPr lang="en-US" sz="3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07000" y="3987512"/>
              <a:ext cx="5524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/>
                <a:t>sa</a:t>
              </a:r>
              <a:endParaRPr lang="en-US" sz="32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8AB7-8BD4-42FE-9CEC-C2077AC08C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64 0.00393 L -0.30348 0.15509 C -0.35695 0.19444 -0.41511 0.19722 -0.45799 0.16157 C -0.50782 0.12291 -0.53403 0.06041 -0.53681 -0.01806 L -0.56233 -0.3757 " pathEditMode="relative" rAng="7180243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65" y="-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756</Words>
  <Application>Microsoft Office PowerPoint</Application>
  <PresentationFormat>On-screen Show (4:3)</PresentationFormat>
  <Paragraphs>167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Demonstrative-blocking in complex DPs in Guianese French Creole</vt:lpstr>
      <vt:lpstr>Overview</vt:lpstr>
      <vt:lpstr>Language landscape</vt:lpstr>
      <vt:lpstr>PowerPoint Presentation</vt:lpstr>
      <vt:lpstr>Structure of simple DP in Guianese</vt:lpstr>
      <vt:lpstr>Structure of simple DP in FBCs</vt:lpstr>
      <vt:lpstr>Structure of simple DP in FBCs</vt:lpstr>
      <vt:lpstr>Structure of simple DP in Guianese</vt:lpstr>
      <vt:lpstr>Structure of simple DP in Guianese</vt:lpstr>
      <vt:lpstr>Demonstrative blocking</vt:lpstr>
      <vt:lpstr>Why is it blocked?</vt:lpstr>
      <vt:lpstr>Haitian genitive</vt:lpstr>
      <vt:lpstr>PowerPoint Presentation</vt:lpstr>
      <vt:lpstr>PowerPoint Presentation</vt:lpstr>
      <vt:lpstr>PowerPoint Presentation</vt:lpstr>
      <vt:lpstr>Sé: a curious puzzle</vt:lpstr>
      <vt:lpstr>PowerPoint Presentation</vt:lpstr>
      <vt:lpstr>Another etymology</vt:lpstr>
      <vt:lpstr>Conclusion</vt:lpstr>
      <vt:lpstr>Future directions</vt:lpstr>
      <vt:lpstr>Thank you!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Demonstrative-blocking in complex DPs in Guianese French Creole</dc:title>
  <dc:creator>Jason and Matt</dc:creator>
  <cp:lastModifiedBy>Jason and Matt</cp:lastModifiedBy>
  <cp:revision>10</cp:revision>
  <dcterms:created xsi:type="dcterms:W3CDTF">2012-04-12T22:03:25Z</dcterms:created>
  <dcterms:modified xsi:type="dcterms:W3CDTF">2012-04-13T15:52:53Z</dcterms:modified>
</cp:coreProperties>
</file>