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4">
  <p:sldMasterIdLst>
    <p:sldMasterId id="2147483648" r:id="rId2"/>
  </p:sldMasterIdLst>
  <p:notesMasterIdLst>
    <p:notesMasterId r:id="rId24"/>
  </p:notesMasterIdLst>
  <p:handoutMasterIdLst>
    <p:handoutMasterId r:id="rId25"/>
  </p:handoutMasterIdLst>
  <p:sldIdLst>
    <p:sldId id="256" r:id="rId3"/>
    <p:sldId id="308" r:id="rId4"/>
    <p:sldId id="257" r:id="rId5"/>
    <p:sldId id="279" r:id="rId6"/>
    <p:sldId id="258" r:id="rId7"/>
    <p:sldId id="262" r:id="rId8"/>
    <p:sldId id="278" r:id="rId9"/>
    <p:sldId id="263" r:id="rId10"/>
    <p:sldId id="264" r:id="rId11"/>
    <p:sldId id="265" r:id="rId12"/>
    <p:sldId id="260" r:id="rId13"/>
    <p:sldId id="291" r:id="rId14"/>
    <p:sldId id="281" r:id="rId15"/>
    <p:sldId id="283" r:id="rId16"/>
    <p:sldId id="306" r:id="rId17"/>
    <p:sldId id="284" r:id="rId18"/>
    <p:sldId id="294" r:id="rId19"/>
    <p:sldId id="295" r:id="rId20"/>
    <p:sldId id="296" r:id="rId21"/>
    <p:sldId id="307" r:id="rId22"/>
    <p:sldId id="29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31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534" y="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14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pt-BR" smtClean="0"/>
              <a:t>05/06/2015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pt-BR" smtClean="0"/>
              <a:t>05/06/2015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029" dirty="0" smtClean="0"/>
              <a:t>Elative</a:t>
            </a:r>
            <a:r>
              <a:rPr lang="en-029" baseline="0" dirty="0" smtClean="0"/>
              <a:t> like elated; </a:t>
            </a:r>
            <a:r>
              <a:rPr lang="en-029" baseline="0" dirty="0" err="1" smtClean="0"/>
              <a:t>kymo</a:t>
            </a:r>
            <a:r>
              <a:rPr lang="en-029" baseline="0" dirty="0" smtClean="0"/>
              <a:t> like pie</a:t>
            </a:r>
            <a:endParaRPr lang="en-029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pt-BR" smtClean="0"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82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80A9C-2E0A-4B86-94C9-77172F6F27FB}" type="datetime1">
              <a:rPr lang="pt-BR" smtClean="0"/>
              <a:t>05/06/2015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‹#›</a:t>
            </a:fld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6DA92-D2F2-420F-AEE2-D7046FFDC6C6}" type="datetime1">
              <a:rPr lang="pt-BR" smtClean="0"/>
              <a:t>05/06/2015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4B22-1FEE-40CB-8DE4-2EE26B19B89B}" type="datetime1">
              <a:rPr lang="pt-BR" smtClean="0"/>
              <a:t>05/06/2015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668E2-9BA0-4D1E-A24A-2D18E7BF8B66}" type="datetime1">
              <a:rPr lang="pt-BR" smtClean="0"/>
              <a:t>05/06/2015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‹#›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Conector Reto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6064-D789-47D2-BD89-264A6A2EC3B4}" type="datetime1">
              <a:rPr lang="pt-BR" smtClean="0"/>
              <a:t>05/06/2015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o Título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Conector Reto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o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Conector Reto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tângulo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Espaço Reservado para Imagem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pt-BR" smtClean="0"/>
              <a:t>Clique no ícone para adicionar uma imagem</a:t>
            </a:r>
            <a:endParaRPr lang="pt-BR" dirty="0"/>
          </a:p>
        </p:txBody>
      </p:sp>
      <p:sp>
        <p:nvSpPr>
          <p:cNvPr id="19" name="Texto Instrucional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pt-BR" sz="1200" b="1" i="1" dirty="0" smtClean="0">
                <a:latin typeface="Arial"/>
                <a:ea typeface="+mn-ea"/>
                <a:cs typeface="Arial"/>
              </a:rPr>
              <a:t>OBSERVAÇÃO:</a:t>
            </a:r>
          </a:p>
          <a:p>
            <a:pPr algn="l" defTabSz="914400">
              <a:buNone/>
            </a:pPr>
            <a:r>
              <a:rPr lang="pt-BR" sz="1200" b="0" i="1" dirty="0" smtClean="0">
                <a:latin typeface="Arial"/>
                <a:ea typeface="+mn-ea"/>
                <a:cs typeface="Arial"/>
              </a:rPr>
              <a:t>Para mudar a imagem deste slide, selecione a imagem e exclua-a. Em seguida, clique no ícone Imagens do espaço reservado pra inserir sua própria imagem.</a:t>
            </a:r>
            <a:endParaRPr lang="pt-BR" sz="1200" b="0" i="1" dirty="0"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upo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Conector Reto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to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tângulo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1" name="Grupo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Conector Reto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Reto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5EB9-1F9C-4AD4-B480-7D88C4C0C7F4}" type="datetime1">
              <a:rPr lang="pt-BR" smtClean="0"/>
              <a:t>05/06/2015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‹#›</a:t>
            </a:fld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903E5-420F-4379-B10C-3E29E7F4A65F}" type="datetime1">
              <a:rPr lang="pt-BR" smtClean="0"/>
              <a:t>05/06/2015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BB1CD-4EFA-49F0-B1E3-88B03A6710ED}" type="datetime1">
              <a:rPr lang="pt-BR" smtClean="0"/>
              <a:t>05/06/2015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01507-B364-4C57-B6F3-6316070AEB6B}" type="datetime1">
              <a:rPr lang="pt-BR" smtClean="0"/>
              <a:t>05/06/2015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8EA2A-CEA9-470C-9B35-27E605D2E3F2}" type="datetime1">
              <a:rPr lang="pt-BR" smtClean="0"/>
              <a:t>05/06/2015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EECAA-4D76-470F-B37E-22E5BD3545D5}" type="datetime1">
              <a:rPr lang="pt-BR" smtClean="0"/>
              <a:t>05/06/2015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8F42E78A-2E8A-490C-A7D8-154B6CA39A90}" type="datetime1">
              <a:rPr lang="pt-BR" smtClean="0"/>
              <a:t>05/06/2015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pt-BR" smtClean="0"/>
              <a:pPr/>
              <a:t>‹#›</a:t>
            </a:fld>
            <a:endParaRPr lang="pt-BR" dirty="0"/>
          </a:p>
        </p:txBody>
      </p:sp>
      <p:grpSp>
        <p:nvGrpSpPr>
          <p:cNvPr id="15" name="Grupo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Conector Reto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724" y="332572"/>
            <a:ext cx="2284863" cy="32622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069" y="1963710"/>
            <a:ext cx="2152650" cy="3295650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212485" y="2224528"/>
            <a:ext cx="6362700" cy="2219691"/>
          </a:xfrm>
        </p:spPr>
        <p:txBody>
          <a:bodyPr anchor="ctr">
            <a:normAutofit/>
          </a:bodyPr>
          <a:lstStyle/>
          <a:p>
            <a:r>
              <a:rPr lang="en-US" sz="4000" b="1" cap="none" dirty="0" smtClean="0"/>
              <a:t>Dictionaries of Linguistics</a:t>
            </a:r>
            <a:endParaRPr lang="pt-BR" sz="4000" b="0" i="0" cap="none" baseline="0" dirty="0">
              <a:solidFill>
                <a:srgbClr val="514843"/>
              </a:solidFill>
              <a:latin typeface="Plantagenet Cherokee"/>
            </a:endParaRPr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>
          <a:xfrm>
            <a:off x="212485" y="4151119"/>
            <a:ext cx="5816600" cy="652408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rgbClr val="67312D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A Lexicographic Perspective</a:t>
            </a:r>
          </a:p>
          <a:p>
            <a:endParaRPr lang="en-US" dirty="0" smtClean="0">
              <a:latin typeface="Doulos SIL" panose="02000500070000020004" pitchFamily="2" charset="0"/>
              <a:ea typeface="Doulos SIL" panose="02000500070000020004" pitchFamily="2" charset="0"/>
              <a:cs typeface="Doulos SIL" panose="02000500070000020004" pitchFamily="2" charset="0"/>
            </a:endParaRPr>
          </a:p>
          <a:p>
            <a:endParaRPr lang="en-US" dirty="0" smtClean="0">
              <a:latin typeface="Doulos SIL" panose="02000500070000020004" pitchFamily="2" charset="0"/>
              <a:ea typeface="Doulos SIL" panose="02000500070000020004" pitchFamily="2" charset="0"/>
              <a:cs typeface="Doulos SIL" panose="02000500070000020004" pitchFamily="2" charset="0"/>
            </a:endParaRPr>
          </a:p>
          <a:p>
            <a:endParaRPr lang="en-US" sz="1800" b="1" i="0" dirty="0"/>
          </a:p>
        </p:txBody>
      </p:sp>
      <p:pic>
        <p:nvPicPr>
          <p:cNvPr id="15" name="Imagem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9651" y="422062"/>
            <a:ext cx="1021413" cy="1546438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17924" y="5067300"/>
            <a:ext cx="648927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Jason F. Siegel, </a:t>
            </a:r>
            <a:r>
              <a:rPr lang="en-US" b="1" dirty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The University of the West Indies</a:t>
            </a:r>
          </a:p>
          <a:p>
            <a:pPr algn="r"/>
            <a:r>
              <a:rPr lang="en-US" b="1" dirty="0">
                <a:solidFill>
                  <a:schemeClr val="tx2">
                    <a:lumMod val="65000"/>
                    <a:lumOff val="35000"/>
                  </a:schemeClr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Cave Hill Campus, Barbados</a:t>
            </a:r>
            <a:endParaRPr lang="pt-BR" b="1" dirty="0">
              <a:solidFill>
                <a:schemeClr val="tx2">
                  <a:lumMod val="65000"/>
                  <a:lumOff val="35000"/>
                </a:schemeClr>
              </a:solidFill>
              <a:latin typeface="+mj-lt"/>
              <a:ea typeface="Doulos SIL" panose="02000500070000020004" pitchFamily="2" charset="0"/>
              <a:cs typeface="Doulos SIL" panose="02000500070000020004" pitchFamily="2" charset="0"/>
            </a:endParaRPr>
          </a:p>
          <a:p>
            <a:endParaRPr lang="en-GB" sz="1600" dirty="0">
              <a:latin typeface="+mj-lt"/>
            </a:endParaRPr>
          </a:p>
        </p:txBody>
      </p:sp>
      <p:sp>
        <p:nvSpPr>
          <p:cNvPr id="8" name="CaixaDeTexto 1"/>
          <p:cNvSpPr txBox="1"/>
          <p:nvPr/>
        </p:nvSpPr>
        <p:spPr>
          <a:xfrm>
            <a:off x="3288596" y="5808424"/>
            <a:ext cx="367100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b="1" dirty="0" smtClean="0">
                <a:solidFill>
                  <a:schemeClr val="bg2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DSNA/SHEL </a:t>
            </a:r>
            <a:r>
              <a:rPr lang="es-ES" b="1" dirty="0" err="1" smtClean="0">
                <a:solidFill>
                  <a:schemeClr val="bg2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Biennial</a:t>
            </a:r>
            <a:r>
              <a:rPr lang="es-ES" b="1" dirty="0" smtClean="0">
                <a:solidFill>
                  <a:schemeClr val="bg2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 </a:t>
            </a:r>
            <a:r>
              <a:rPr lang="es-ES" b="1" dirty="0" err="1" smtClean="0">
                <a:solidFill>
                  <a:schemeClr val="bg2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Conference</a:t>
            </a:r>
            <a:r>
              <a:rPr lang="es-ES" b="1" dirty="0" smtClean="0">
                <a:solidFill>
                  <a:schemeClr val="bg2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 </a:t>
            </a:r>
          </a:p>
          <a:p>
            <a:pPr algn="r"/>
            <a:r>
              <a:rPr lang="es-ES" sz="1600" b="1" dirty="0" smtClean="0">
                <a:solidFill>
                  <a:schemeClr val="bg2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Vancouver, BC</a:t>
            </a:r>
          </a:p>
          <a:p>
            <a:pPr algn="r"/>
            <a:r>
              <a:rPr lang="es-ES" sz="1600" b="1" dirty="0" smtClean="0">
                <a:solidFill>
                  <a:schemeClr val="bg2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June 5-7, 2015</a:t>
            </a:r>
            <a:endParaRPr lang="en-GB" sz="1600" dirty="0">
              <a:solidFill>
                <a:schemeClr val="bg2"/>
              </a:solidFill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7818" y="422062"/>
            <a:ext cx="2266950" cy="32956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104" y="2847975"/>
            <a:ext cx="2200275" cy="32956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698" y="3807202"/>
            <a:ext cx="1428750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pt-BR" sz="2800" b="0" i="0" dirty="0" smtClean="0">
                <a:solidFill>
                  <a:srgbClr val="514843"/>
                </a:solidFill>
                <a:ea typeface="Doulos SIL" panose="02000500070000020004" pitchFamily="2" charset="0"/>
                <a:cs typeface="Times New Roman" pitchFamily="18" charset="0"/>
              </a:rPr>
              <a:t>Breadth of coverage</a:t>
            </a:r>
            <a:endParaRPr lang="pt-BR" sz="2800" b="0" i="0" dirty="0">
              <a:solidFill>
                <a:srgbClr val="514843"/>
              </a:solidFill>
              <a:ea typeface="Doulos SIL" panose="02000500070000020004" pitchFamily="2" charset="0"/>
              <a:cs typeface="Times New Roman" pitchFamily="18" charset="0"/>
            </a:endParaRPr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Broad attempts to cover all subfields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Matthews: computational, neuro- and applied ar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e not subfields</a:t>
            </a:r>
            <a:endParaRPr lang="en-US" sz="1800" b="0" i="0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Trask: many entries for </a:t>
            </a:r>
            <a:r>
              <a:rPr lang="en-US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neurolinguistics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and lexicography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None 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adequate with respect to 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sign 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linguistics, all but Brown &amp; Miller inadequate with respect to corpus linguistics</a:t>
            </a:r>
          </a:p>
          <a:p>
            <a:pPr lvl="2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s-ES_tradnl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Brown &amp; Miller </a:t>
            </a:r>
            <a:r>
              <a:rPr lang="es-ES_tradnl" sz="16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still</a:t>
            </a:r>
            <a:r>
              <a:rPr lang="es-ES_tradnl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6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inadequate</a:t>
            </a:r>
            <a:r>
              <a:rPr lang="es-ES_tradnl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6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with</a:t>
            </a:r>
            <a:r>
              <a:rPr lang="es-ES_tradnl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6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respect</a:t>
            </a:r>
            <a:r>
              <a:rPr lang="es-ES_tradnl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to </a:t>
            </a:r>
            <a:r>
              <a:rPr lang="es-ES_tradnl" sz="16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lexicography</a:t>
            </a:r>
            <a:endParaRPr lang="en-US" sz="1600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See Table 1</a:t>
            </a:r>
            <a:endParaRPr lang="en-US" sz="1800" b="0" i="0" dirty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endParaRPr lang="en-GB" sz="1800" dirty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80" y="80962"/>
            <a:ext cx="718100" cy="10922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654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pt-BR" sz="2800" b="0" i="0" dirty="0" smtClean="0">
                <a:solidFill>
                  <a:srgbClr val="514843"/>
                </a:solidFill>
                <a:latin typeface="Times New Roman" pitchFamily="18" charset="0"/>
                <a:ea typeface="Doulos SIL" panose="02000500070000020004" pitchFamily="2" charset="0"/>
                <a:cs typeface="Times New Roman" pitchFamily="18" charset="0"/>
              </a:rPr>
              <a:t>Table 1 Distribution of entries according to subfield</a:t>
            </a:r>
            <a:endParaRPr lang="pt-BR" sz="2800" b="0" i="0" dirty="0">
              <a:solidFill>
                <a:srgbClr val="514843"/>
              </a:solidFill>
              <a:latin typeface="Times New Roman" pitchFamily="18" charset="0"/>
              <a:ea typeface="Doulos SIL" panose="02000500070000020004" pitchFamily="2" charset="0"/>
              <a:cs typeface="Times New Roman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80" y="80962"/>
            <a:ext cx="718100" cy="109220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684959"/>
              </p:ext>
            </p:extLst>
          </p:nvPr>
        </p:nvGraphicFramePr>
        <p:xfrm>
          <a:off x="263045" y="1600198"/>
          <a:ext cx="11574049" cy="4099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7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9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82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1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3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84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94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93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74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90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086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5876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086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3058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0241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5546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029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 err="1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phonet</a:t>
                      </a:r>
                      <a:endParaRPr lang="en-029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 err="1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phono</a:t>
                      </a:r>
                      <a:endParaRPr lang="en-029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 err="1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morpho</a:t>
                      </a:r>
                      <a:endParaRPr lang="en-029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syntax</a:t>
                      </a:r>
                      <a:endParaRPr lang="en-029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semantics</a:t>
                      </a:r>
                      <a:endParaRPr lang="en-029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discourse</a:t>
                      </a:r>
                      <a:endParaRPr lang="en-029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 err="1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lexic</a:t>
                      </a:r>
                      <a:r>
                        <a:rPr lang="en-US" sz="1400" u="sng" dirty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en-029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socio</a:t>
                      </a:r>
                      <a:endParaRPr lang="en-029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psych</a:t>
                      </a:r>
                      <a:endParaRPr lang="en-029" sz="180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 err="1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hist</a:t>
                      </a:r>
                      <a:endParaRPr lang="en-029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typology</a:t>
                      </a:r>
                      <a:endParaRPr lang="en-029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graph</a:t>
                      </a:r>
                      <a:endParaRPr lang="en-029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general</a:t>
                      </a:r>
                      <a:endParaRPr lang="en-029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 err="1" smtClean="0">
                          <a:solidFill>
                            <a:schemeClr val="bg2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encyc</a:t>
                      </a:r>
                      <a:endParaRPr lang="en-029" sz="1800" dirty="0">
                        <a:solidFill>
                          <a:schemeClr val="bg2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460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Bussmann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(1996)</a:t>
                      </a:r>
                      <a:endParaRPr lang="en-029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</a:t>
                      </a:r>
                      <a:endParaRPr lang="en-029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en-029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en-029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103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91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11.5%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10.4%</a:t>
                      </a:r>
                      <a:endParaRPr lang="en-029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9.1%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22.3%</a:t>
                      </a:r>
                      <a:endParaRPr lang="en-029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17.1%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6.9%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2.4%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3.7%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6.9%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3.3%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0.9%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3.0%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9.5%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--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460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Trask 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(1997)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029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en-029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en-029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029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029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68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9.4%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6.4%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10.2%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17.9%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6.4%</a:t>
                      </a:r>
                      <a:endParaRPr lang="en-029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3.8%</a:t>
                      </a:r>
                      <a:endParaRPr lang="en-029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4.7%</a:t>
                      </a:r>
                      <a:endParaRPr lang="en-029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8.9%</a:t>
                      </a:r>
                      <a:endParaRPr lang="en-029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11.5%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6.8%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9.4%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3.4%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11.1%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--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460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Matthews (2005)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114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en-029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en-029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029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8.7%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10.5%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9.6%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26.1%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13.5%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8.5%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4.6%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7.1%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3.2%</a:t>
                      </a:r>
                      <a:endParaRPr lang="en-029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5.9%</a:t>
                      </a:r>
                      <a:endParaRPr lang="en-029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0.7%</a:t>
                      </a:r>
                      <a:endParaRPr lang="en-029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3.7%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10.8%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--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460"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Crystal (2008)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66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142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63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029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en-029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en-029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029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54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10.9%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23.2%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7.0%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23.5%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10.4%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2.3%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1.8%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8.9%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5.8%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2.6%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2.6%</a:t>
                      </a:r>
                      <a:endParaRPr lang="en-029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14.2%</a:t>
                      </a:r>
                      <a:endParaRPr lang="en-029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--</a:t>
                      </a:r>
                      <a:endParaRPr lang="en-029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31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pt-BR" sz="2800" b="0" i="0" dirty="0" smtClean="0">
                <a:solidFill>
                  <a:srgbClr val="514843"/>
                </a:solidFill>
                <a:ea typeface="Doulos SIL" panose="02000500070000020004" pitchFamily="2" charset="0"/>
                <a:cs typeface="Times New Roman" pitchFamily="18" charset="0"/>
              </a:rPr>
              <a:t>Breadth of coverage</a:t>
            </a:r>
            <a:endParaRPr lang="pt-BR" sz="2800" b="0" i="0" dirty="0">
              <a:solidFill>
                <a:srgbClr val="514843"/>
              </a:solidFill>
              <a:ea typeface="Doulos SIL" panose="02000500070000020004" pitchFamily="2" charset="0"/>
              <a:cs typeface="Times New Roman" pitchFamily="18" charset="0"/>
            </a:endParaRPr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Broad attempts to cover all subfields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Matthews: computational, neuro- and applied ar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e not subfields</a:t>
            </a:r>
            <a:endParaRPr lang="en-US" sz="1800" b="0" i="0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Trask: many entries for </a:t>
            </a:r>
            <a:r>
              <a:rPr lang="en-US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neurolinguistics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and lexicography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None adequate with respect to corpus, sign linguistics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See Table 1</a:t>
            </a:r>
            <a:endParaRPr lang="en-US" sz="1800" b="0" i="0" dirty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4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Bussmann’s</a:t>
            </a:r>
            <a:r>
              <a:rPr lang="en-US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idiosyncrasies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The hapax </a:t>
            </a:r>
            <a:r>
              <a:rPr lang="en-US" sz="1800" i="1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lenisization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‘phonetic weakening’ included, </a:t>
            </a:r>
            <a:r>
              <a:rPr lang="en-US" sz="18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lenition 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excluded</a:t>
            </a:r>
            <a:endParaRPr lang="en-US" dirty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Trill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cross-referenced to </a:t>
            </a:r>
            <a:r>
              <a:rPr lang="en-US" sz="18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vibrant 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as main entry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Cluster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comes </a:t>
            </a:r>
            <a:r>
              <a:rPr lang="en-US" sz="1800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from semantics (‘an unordered set of semantic features’), not phonology (‘a sequence of consonants, usually 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in the same syllable’)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endParaRPr lang="en-US" sz="1800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endParaRPr lang="en-GB" sz="1800" dirty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80" y="80962"/>
            <a:ext cx="718100" cy="10922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13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pt-BR" sz="2800" b="0" i="0" dirty="0" smtClean="0">
                <a:solidFill>
                  <a:srgbClr val="514843"/>
                </a:solidFill>
                <a:ea typeface="Doulos SIL" panose="02000500070000020004" pitchFamily="2" charset="0"/>
                <a:cs typeface="Times New Roman" pitchFamily="18" charset="0"/>
              </a:rPr>
              <a:t>Omissions</a:t>
            </a:r>
            <a:endParaRPr lang="pt-BR" sz="2800" b="0" i="0" dirty="0">
              <a:solidFill>
                <a:srgbClr val="514843"/>
              </a:solidFill>
              <a:ea typeface="Doulos SIL" panose="02000500070000020004" pitchFamily="2" charset="0"/>
              <a:cs typeface="Times New Roman" pitchFamily="18" charset="0"/>
            </a:endParaRPr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Rare </a:t>
            </a:r>
            <a:r>
              <a:rPr lang="en-US" sz="2400" dirty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terms: </a:t>
            </a:r>
            <a:endParaRPr lang="en-US" sz="2400" dirty="0" smtClean="0">
              <a:solidFill>
                <a:srgbClr val="514843"/>
              </a:solidFill>
              <a:latin typeface="Plantagenet Cherokee"/>
              <a:ea typeface="Doulos SIL" panose="02000500070000020004" pitchFamily="2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i="1" dirty="0" err="1" smtClean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cislocative</a:t>
            </a:r>
            <a:r>
              <a:rPr lang="en-US" sz="1800" dirty="0" smtClean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‘indicating movement toward the speaker (case found in e.g. Quechua)’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i="1" dirty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congener</a:t>
            </a:r>
            <a:r>
              <a:rPr lang="en-US" sz="1800" dirty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 ‘a phoneme that differs from another in just one distinctive feature’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i="1" dirty="0" err="1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hyperforeignism</a:t>
            </a:r>
            <a:r>
              <a:rPr lang="en-US" sz="1800" dirty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 ‘a hypercorrection in which a rule from a foreign language is over-applied in the borrowing language, e.g. Eng</a:t>
            </a:r>
            <a:r>
              <a:rPr lang="en-US" sz="1800" i="1" dirty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. coup de grace </a:t>
            </a:r>
            <a:r>
              <a:rPr lang="en-US" sz="1800" dirty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being pronounced like </a:t>
            </a:r>
            <a:r>
              <a:rPr lang="en-US" sz="1800" i="1" dirty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coup de </a:t>
            </a:r>
            <a:r>
              <a:rPr lang="en-US" sz="1800" i="1" dirty="0" err="1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gras</a:t>
            </a:r>
            <a:r>
              <a:rPr lang="en-US" sz="1800" i="1" dirty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n-US" sz="1800" dirty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due to final consonant deletion’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i="1" dirty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labile</a:t>
            </a:r>
            <a:r>
              <a:rPr lang="en-US" sz="1800" dirty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n-US" sz="1800" i="1" dirty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verb</a:t>
            </a:r>
            <a:r>
              <a:rPr lang="en-US" sz="1800" dirty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 ‘a verb that may be transitive or intransitive’.</a:t>
            </a:r>
            <a:endParaRPr lang="en-US" dirty="0">
              <a:solidFill>
                <a:srgbClr val="514843"/>
              </a:solidFill>
              <a:latin typeface="Plantagenet Cherokee"/>
              <a:ea typeface="Doulos SIL" panose="02000500070000020004" pitchFamily="2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Rarely, half of logical pairs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18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Matthews, Crystal, Trask </a:t>
            </a:r>
            <a:r>
              <a:rPr lang="en-GB" sz="18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and Brown &amp; Miller include </a:t>
            </a:r>
            <a:r>
              <a:rPr lang="en-GB" sz="1800" b="0" i="1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overgeneration</a:t>
            </a:r>
            <a:r>
              <a:rPr lang="en-GB" sz="1800" b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(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the </a:t>
            </a:r>
            <a:r>
              <a:rPr lang="en-US" sz="1800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result of a grammar whose rules are too imprecise and generates ungrammatical sequences</a:t>
            </a:r>
            <a:r>
              <a:rPr lang="en-GB" sz="1800" b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) but not </a:t>
            </a:r>
            <a:r>
              <a:rPr lang="en-GB" sz="1800" b="0" i="1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undergeneration</a:t>
            </a:r>
            <a:endParaRPr lang="en-GB" sz="1800" b="0" i="1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2400" b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Non-jargon-y words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1800" i="1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dispreferred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‘grammatical </a:t>
            </a:r>
            <a:r>
              <a:rPr lang="en-US" sz="1800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but not the most felicitous choice pragmatically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’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s-ES_tradnl" sz="1800" b="0" i="1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interesting</a:t>
            </a:r>
            <a:r>
              <a:rPr lang="es-ES_tradnl" sz="1800" b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“revealing </a:t>
            </a:r>
            <a:r>
              <a:rPr lang="en-US" sz="1800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to the theory, significant to the description, and satisfying to the analyst” 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(</a:t>
            </a:r>
            <a:r>
              <a:rPr lang="en-US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Palmatier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1972:76</a:t>
            </a:r>
            <a:r>
              <a:rPr lang="en-US" sz="1800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)</a:t>
            </a:r>
            <a:endParaRPr lang="en-GB" sz="1800" b="0" i="1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80" y="80962"/>
            <a:ext cx="718100" cy="10922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8685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pt-BR" sz="2800" b="0" i="0" dirty="0" smtClean="0">
                <a:solidFill>
                  <a:srgbClr val="514843"/>
                </a:solidFill>
                <a:ea typeface="Doulos SIL" panose="02000500070000020004" pitchFamily="2" charset="0"/>
                <a:cs typeface="Times New Roman" pitchFamily="18" charset="0"/>
              </a:rPr>
              <a:t>Encyclopedic entries</a:t>
            </a:r>
            <a:endParaRPr lang="pt-BR" sz="2800" b="0" i="0" dirty="0">
              <a:solidFill>
                <a:srgbClr val="514843"/>
              </a:solidFill>
              <a:ea typeface="Doulos SIL" panose="02000500070000020004" pitchFamily="2" charset="0"/>
              <a:cs typeface="Times New Roman" pitchFamily="18" charset="0"/>
            </a:endParaRPr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Trask, </a:t>
            </a:r>
            <a:r>
              <a:rPr lang="en-US" sz="24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Bussmann</a:t>
            </a:r>
            <a:r>
              <a:rPr lang="en-US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Matthews, Brown &amp; Miller: </a:t>
            </a:r>
            <a:r>
              <a:rPr lang="en-US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Languages, language families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Inclusion is unpredictable: all 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four have </a:t>
            </a:r>
            <a:r>
              <a:rPr lang="en-US" sz="18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Breton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and </a:t>
            </a:r>
            <a:r>
              <a:rPr lang="en-US" sz="1800" i="1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Tok</a:t>
            </a:r>
            <a:r>
              <a:rPr lang="en-US" sz="18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n-US" sz="1800" i="1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Pisin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, but leave out </a:t>
            </a:r>
            <a:r>
              <a:rPr lang="en-US" sz="18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Corsican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and </a:t>
            </a:r>
            <a:r>
              <a:rPr lang="en-US" sz="18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Haitian Creole</a:t>
            </a:r>
            <a:endParaRPr lang="en-US" sz="1800" b="0" i="0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Bussmann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includes information on the characteristics of languages and families</a:t>
            </a:r>
            <a:endParaRPr lang="en-US" sz="1800" b="0" i="0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Famous linguists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b="0" i="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Bussmann</a:t>
            </a:r>
            <a:r>
              <a:rPr lang="en-US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: None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Crystal: Principally derivational, e.g. </a:t>
            </a:r>
            <a:r>
              <a:rPr lang="en-US" b="0" i="1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Chomskyan</a:t>
            </a:r>
            <a:r>
              <a:rPr lang="en-US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Saussurean</a:t>
            </a:r>
            <a:endParaRPr lang="en-US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Matthews: many linguists, including </a:t>
            </a:r>
            <a:r>
              <a:rPr lang="en-GB" b="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Michel </a:t>
            </a:r>
            <a:r>
              <a:rPr lang="en-GB" b="0" i="1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Bréal</a:t>
            </a:r>
            <a:r>
              <a:rPr lang="en-GB" b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and </a:t>
            </a:r>
            <a:r>
              <a:rPr lang="en-GB" b="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Morris </a:t>
            </a:r>
            <a:r>
              <a:rPr lang="en-GB" b="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Halle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Brown &amp; Miller: many linguists, including </a:t>
            </a:r>
            <a:r>
              <a:rPr lang="en-US" i="1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Ivan </a:t>
            </a:r>
            <a:r>
              <a:rPr lang="en-US" i="1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Mel’chuk</a:t>
            </a:r>
            <a:r>
              <a:rPr lang="en-US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and </a:t>
            </a:r>
            <a:r>
              <a:rPr lang="en-US" i="1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William </a:t>
            </a:r>
            <a:r>
              <a:rPr lang="en-US" i="1" dirty="0" err="1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Labov</a:t>
            </a:r>
            <a:endParaRPr lang="en-GB" b="0" i="1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Trask: even more, including </a:t>
            </a:r>
            <a:r>
              <a:rPr lang="en-GB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Joshua Fishman, Joan Bresnan, </a:t>
            </a:r>
            <a:r>
              <a:rPr lang="en-GB" i="1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Nim</a:t>
            </a:r>
            <a:r>
              <a:rPr lang="en-GB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n-GB" i="1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Chimpsky</a:t>
            </a:r>
            <a:endParaRPr lang="en-GB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24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Important places and things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Matthews and Trask alone: </a:t>
            </a:r>
            <a:r>
              <a:rPr lang="en-GB" sz="18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MIT, Port Royal, Rosetta Stone</a:t>
            </a:r>
            <a:endParaRPr lang="en-GB" sz="1800" b="0" i="0" dirty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80" y="80962"/>
            <a:ext cx="718100" cy="10922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652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Microstructure</a:t>
            </a:r>
            <a:endParaRPr lang="en-02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137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pt-BR" sz="2800" b="0" i="0" dirty="0" smtClean="0">
                <a:solidFill>
                  <a:srgbClr val="514843"/>
                </a:solidFill>
                <a:ea typeface="Doulos SIL" panose="02000500070000020004" pitchFamily="2" charset="0"/>
                <a:cs typeface="Times New Roman" pitchFamily="18" charset="0"/>
              </a:rPr>
              <a:t>Anatomy of the entry</a:t>
            </a:r>
            <a:endParaRPr lang="pt-BR" sz="2800" b="0" i="0" dirty="0">
              <a:solidFill>
                <a:srgbClr val="514843"/>
              </a:solidFill>
              <a:ea typeface="Doulos SIL" panose="02000500070000020004" pitchFamily="2" charset="0"/>
              <a:cs typeface="Times New Roman" pitchFamily="18" charset="0"/>
            </a:endParaRPr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Basic structure shared by all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Headword + definition + example + cross-reference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See handout for a comparison of a basic </a:t>
            </a:r>
            <a:r>
              <a:rPr lang="en-US" sz="18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entry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Brown &amp; Miller:</a:t>
            </a:r>
            <a:b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</a:br>
            <a:r>
              <a:rPr lang="es-ES_tradnl" sz="1800" b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SANDHI</a:t>
            </a:r>
            <a:br>
              <a:rPr lang="es-ES_tradnl" sz="1800" b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</a:br>
            <a:r>
              <a:rPr lang="es-ES_tradnl" sz="1800" b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	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A general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term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,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originating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in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the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work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of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Sanskrit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grammarians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,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for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the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phonological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	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modifications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that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occur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between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juxtaposed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forms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. A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distinction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is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sometimes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made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between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‘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internal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’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sandhi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(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sandhi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rules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that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operate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within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b="1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words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),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e.g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.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the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variant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forms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of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the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English plural, /z/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following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a </a:t>
            </a:r>
            <a:r>
              <a:rPr lang="es-ES_tradnl" sz="1800" b="1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voiced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segment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as in /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d</a:t>
            </a:r>
            <a:r>
              <a:rPr lang="es-ES_tradnl" dirty="0" err="1" smtClean="0">
                <a:solidFill>
                  <a:srgbClr val="514843"/>
                </a:solidFill>
                <a:latin typeface="Times New Roman" panose="02020603050405020304" pitchFamily="18" charset="0"/>
                <a:ea typeface="Doulos SIL" panose="02000500070000020004" pitchFamily="2" charset="0"/>
                <a:cs typeface="Times New Roman" panose="02020603050405020304" pitchFamily="18" charset="0"/>
              </a:rPr>
              <a:t>ɒ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gz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) [</a:t>
            </a:r>
            <a:r>
              <a:rPr lang="es-ES_tradnl" sz="18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sic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] and /s/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following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a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voiceless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b="1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segment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as in /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kats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/) and ‘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external</a:t>
            </a:r>
            <a:r>
              <a:rPr lang="es-ES_tradnl" sz="1800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sandhi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’ [</a:t>
            </a:r>
            <a:r>
              <a:rPr lang="es-ES_tradnl" sz="18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sic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] (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sandhi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rules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that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operate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across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word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boundaries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, as in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the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rules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for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b="1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linking</a:t>
            </a:r>
            <a:r>
              <a:rPr lang="es-ES_tradnl" sz="1800" b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r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and </a:t>
            </a:r>
            <a:r>
              <a:rPr lang="es-ES_tradnl" sz="1800" b="1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intrusive</a:t>
            </a:r>
            <a:r>
              <a:rPr lang="es-ES_tradnl" sz="1800" b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r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and </a:t>
            </a:r>
            <a:r>
              <a:rPr lang="es-ES_tradnl" sz="1800" b="1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assimilation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)</a:t>
            </a:r>
            <a:endParaRPr lang="en-US" sz="1800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Some variation beyond this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b="0" i="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Bussmann</a:t>
            </a:r>
            <a:r>
              <a:rPr lang="en-US" sz="18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includes etymologies and references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Crystal gives derivations and irregular plurals in headword, includes part of speech and pronunciations</a:t>
            </a:r>
          </a:p>
          <a:p>
            <a:pPr lvl="2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Some occasional omissions, e.g. </a:t>
            </a:r>
            <a:r>
              <a:rPr lang="en-US" sz="16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lemma</a:t>
            </a:r>
            <a:r>
              <a:rPr lang="en-US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but not </a:t>
            </a:r>
            <a:r>
              <a:rPr lang="en-US" sz="1600" i="1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lemmata</a:t>
            </a:r>
            <a:endParaRPr lang="en-US" sz="1600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buClr>
                <a:srgbClr val="514843"/>
              </a:buClr>
              <a:buNone/>
            </a:pPr>
            <a:r>
              <a:rPr lang="en-GB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endParaRPr lang="en-GB" i="1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endParaRPr lang="en-GB" sz="1800" b="0" i="0" dirty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80" y="80962"/>
            <a:ext cx="718100" cy="10922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895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endParaRPr lang="pt-BR" sz="2800" b="0" i="0" dirty="0">
              <a:solidFill>
                <a:srgbClr val="514843"/>
              </a:solidFill>
              <a:ea typeface="Doulos SIL" panose="02000500070000020004" pitchFamily="2" charset="0"/>
              <a:cs typeface="Times New Roman" pitchFamily="18" charset="0"/>
            </a:endParaRPr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104900" y="1600199"/>
            <a:ext cx="9982200" cy="5537579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2600" dirty="0" smtClean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Brown &amp; Miller difficulties defining things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2000" i="1" dirty="0" smtClean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LAD</a:t>
            </a:r>
            <a:r>
              <a:rPr lang="en-GB" sz="2000" dirty="0" smtClean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 – “An acronym from ‘Language Acquisition Device’, the name of a hypothetical mental </a:t>
            </a:r>
            <a:r>
              <a:rPr lang="en-GB" sz="2000" b="1" dirty="0" smtClean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language acquisition </a:t>
            </a:r>
            <a:r>
              <a:rPr lang="en-GB" sz="2000" dirty="0" smtClean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device proposed by Chomsky…”</a:t>
            </a:r>
            <a:endParaRPr lang="en-GB" sz="2000" dirty="0" smtClean="0">
              <a:solidFill>
                <a:srgbClr val="514843"/>
              </a:solidFill>
              <a:latin typeface="Plantagenet Cherokee"/>
              <a:ea typeface="Doulos SIL" panose="02000500070000020004" pitchFamily="2" charset="0"/>
              <a:cs typeface="Times New Roman" pitchFamily="18" charset="0"/>
            </a:endParaRPr>
          </a:p>
          <a:p>
            <a:pPr lvl="0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2600" dirty="0" smtClean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Controversial </a:t>
            </a:r>
            <a:r>
              <a:rPr lang="en-GB" sz="2600" dirty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terms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Missing usage notes for things like </a:t>
            </a:r>
            <a:r>
              <a:rPr lang="en-GB" sz="2000" i="1" dirty="0" err="1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hypernym</a:t>
            </a:r>
            <a:r>
              <a:rPr lang="en-GB" sz="2000" dirty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 vs </a:t>
            </a:r>
            <a:r>
              <a:rPr lang="en-GB" sz="2000" i="1" dirty="0" err="1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hyperonym</a:t>
            </a:r>
            <a:endParaRPr lang="en-GB" sz="2000" dirty="0">
              <a:solidFill>
                <a:srgbClr val="514843"/>
              </a:solidFill>
              <a:latin typeface="Plantagenet Cherokee"/>
              <a:ea typeface="Doulos SIL" panose="02000500070000020004" pitchFamily="2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Some usage notes for obviously controversial lexemes</a:t>
            </a:r>
            <a:endParaRPr lang="en-GB" sz="1800" dirty="0">
              <a:solidFill>
                <a:srgbClr val="514843"/>
              </a:solidFill>
              <a:latin typeface="Plantagenet Cherokee"/>
              <a:ea typeface="Doulos SIL" panose="02000500070000020004" pitchFamily="2" charset="0"/>
              <a:cs typeface="Times New Roman" pitchFamily="18" charset="0"/>
            </a:endParaRPr>
          </a:p>
          <a:p>
            <a:pPr lvl="2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1700" i="1" dirty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Language acquisition device</a:t>
            </a:r>
            <a:r>
              <a:rPr lang="en-GB" sz="1700" dirty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 ‘human cognitive endowment that specifically enables the learning of language’ has varying amounts of controversy noted </a:t>
            </a:r>
            <a:endParaRPr lang="en-GB" sz="1700" i="1" dirty="0">
              <a:solidFill>
                <a:srgbClr val="514843"/>
              </a:solidFill>
              <a:latin typeface="Plantagenet Cherokee"/>
              <a:ea typeface="Doulos SIL" panose="02000500070000020004" pitchFamily="2" charset="0"/>
              <a:cs typeface="Times New Roman" pitchFamily="18" charset="0"/>
            </a:endParaRPr>
          </a:p>
          <a:p>
            <a:pPr lvl="2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1700" i="1" dirty="0" smtClean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word </a:t>
            </a:r>
            <a:r>
              <a:rPr lang="en-GB" sz="1700" dirty="0" smtClean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has lots of explanations of the difficulties of its definition</a:t>
            </a:r>
          </a:p>
          <a:p>
            <a:pPr lvl="2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1700" i="1" dirty="0" smtClean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creole  ‘</a:t>
            </a:r>
            <a:r>
              <a:rPr lang="en-GB" sz="1700" dirty="0" smtClean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mixed, restructured contact language’</a:t>
            </a:r>
            <a:r>
              <a:rPr lang="en-GB" sz="1700" i="1" dirty="0" smtClean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n-GB" sz="1700" dirty="0" smtClean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is defined by all but Matthews as having a pidgin ancestor, which is only sometimes true</a:t>
            </a:r>
            <a:endParaRPr lang="en-GB" sz="1600" dirty="0" smtClean="0">
              <a:solidFill>
                <a:srgbClr val="514843"/>
              </a:solidFill>
              <a:latin typeface="Plantagenet Cherokee"/>
              <a:ea typeface="Doulos SIL" panose="02000500070000020004" pitchFamily="2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2600" dirty="0" smtClean="0">
                <a:solidFill>
                  <a:srgbClr val="514843"/>
                </a:solidFill>
                <a:latin typeface="Plantagenet Cherokee"/>
                <a:ea typeface="Doulos SIL" panose="02000500070000020004" pitchFamily="2" charset="0"/>
                <a:cs typeface="Times New Roman" pitchFamily="18" charset="0"/>
              </a:rPr>
              <a:t>Pronunciation inconsistencies</a:t>
            </a:r>
            <a:endParaRPr lang="en-GB" sz="3800" dirty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None for Matthews or </a:t>
            </a:r>
            <a:r>
              <a:rPr lang="en-GB" sz="20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Bussmann</a:t>
            </a:r>
            <a:endParaRPr lang="en-GB" sz="2000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Matthews has no pronunciation for </a:t>
            </a:r>
            <a:r>
              <a:rPr lang="en-GB" sz="20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elative</a:t>
            </a:r>
            <a:r>
              <a:rPr lang="en-GB" sz="20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‘comparative/superlative’ or </a:t>
            </a:r>
            <a:r>
              <a:rPr lang="en-GB" sz="20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kymograph</a:t>
            </a:r>
            <a:r>
              <a:rPr lang="en-GB" sz="20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‘instrument for recording variation in fluid pressure’, but does have one for </a:t>
            </a:r>
            <a:r>
              <a:rPr lang="en-GB" sz="20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hiatus</a:t>
            </a:r>
            <a:r>
              <a:rPr lang="en-GB" sz="20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‘the articulation of adjacent vowels’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20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Crystal has pronunciations for foreign words like </a:t>
            </a:r>
            <a:r>
              <a:rPr lang="en-GB" sz="20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grave</a:t>
            </a:r>
            <a:r>
              <a:rPr lang="en-GB" sz="20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‘a written mark on a vowel going down to the right’, but not </a:t>
            </a:r>
            <a:r>
              <a:rPr lang="en-GB" sz="20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hapax </a:t>
            </a:r>
            <a:r>
              <a:rPr lang="en-GB" sz="2000" i="1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legomenon</a:t>
            </a:r>
            <a:r>
              <a:rPr lang="en-GB" sz="20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nor </a:t>
            </a:r>
            <a:r>
              <a:rPr lang="en-GB" sz="20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liaison</a:t>
            </a:r>
            <a:r>
              <a:rPr lang="en-GB" sz="20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‘pronunciation of an otherwise silent consonant before a vowel in certain syntactic contexts’</a:t>
            </a:r>
            <a:endParaRPr lang="en-GB" sz="1800" dirty="0" smtClean="0">
              <a:solidFill>
                <a:srgbClr val="514843"/>
              </a:solidFill>
              <a:latin typeface="Plantagenet Cherokee"/>
              <a:ea typeface="Doulos SIL" panose="02000500070000020004" pitchFamily="2" charset="0"/>
              <a:cs typeface="Times New Roman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580" y="80962"/>
            <a:ext cx="718100" cy="10922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8077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pt-BR" sz="2800" b="0" i="0" dirty="0" smtClean="0">
                <a:solidFill>
                  <a:srgbClr val="514843"/>
                </a:solidFill>
                <a:ea typeface="Doulos SIL" panose="02000500070000020004" pitchFamily="2" charset="0"/>
                <a:cs typeface="Times New Roman" pitchFamily="18" charset="0"/>
              </a:rPr>
              <a:t>Homophony vs Polysemy</a:t>
            </a:r>
            <a:endParaRPr lang="pt-BR" sz="2800" b="0" i="0" dirty="0">
              <a:solidFill>
                <a:srgbClr val="514843"/>
              </a:solidFill>
              <a:ea typeface="Doulos SIL" panose="02000500070000020004" pitchFamily="2" charset="0"/>
              <a:cs typeface="Times New Roman" pitchFamily="18" charset="0"/>
            </a:endParaRPr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Matthews only one to distinguish these systematically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Usually only distinguished </a:t>
            </a:r>
            <a:r>
              <a:rPr lang="en-US" sz="20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when:</a:t>
            </a:r>
            <a:endParaRPr lang="en-US" sz="2000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 lvl="2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different parts of speech (</a:t>
            </a:r>
            <a:r>
              <a:rPr lang="en-US" sz="16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tense</a:t>
            </a:r>
            <a:r>
              <a:rPr lang="en-US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‘produced with an advanced tongue root’ (</a:t>
            </a:r>
            <a:r>
              <a:rPr lang="en-US" sz="16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adj</a:t>
            </a:r>
            <a:r>
              <a:rPr lang="en-US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) vs </a:t>
            </a:r>
            <a:r>
              <a:rPr lang="en-US" sz="16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tense</a:t>
            </a:r>
            <a:r>
              <a:rPr lang="en-US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‘</a:t>
            </a:r>
            <a:r>
              <a:rPr lang="en-US" sz="16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morphosyntactic</a:t>
            </a:r>
            <a:r>
              <a:rPr lang="en-US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representation of time’ (noun))</a:t>
            </a:r>
          </a:p>
          <a:p>
            <a:pPr lvl="2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different subfields (e.g. </a:t>
            </a:r>
            <a:r>
              <a:rPr lang="en-US" sz="16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accent</a:t>
            </a:r>
            <a:r>
              <a:rPr lang="en-US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(sociolinguistics, phonology))</a:t>
            </a:r>
            <a:endParaRPr lang="en-US" sz="1600" b="0" i="0" dirty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These criteria not always reliable</a:t>
            </a:r>
          </a:p>
          <a:p>
            <a:pPr lvl="2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600" b="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reduplication </a:t>
            </a:r>
            <a:r>
              <a:rPr lang="en-US" sz="1600" b="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‘</a:t>
            </a:r>
            <a:r>
              <a:rPr lang="en-US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’</a:t>
            </a:r>
            <a:r>
              <a:rPr lang="en-US" sz="1600" b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grammatical </a:t>
            </a:r>
            <a:r>
              <a:rPr lang="en-US" sz="1600" b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repetition of a word, part of a word’ is in morphology and syntax</a:t>
            </a:r>
          </a:p>
          <a:p>
            <a:pPr lvl="2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6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sister</a:t>
            </a:r>
            <a:r>
              <a:rPr lang="en-US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 ‘node at the same level of a hierarchical tree’ is </a:t>
            </a:r>
            <a:r>
              <a:rPr lang="en-US" sz="16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polysemous</a:t>
            </a:r>
            <a:r>
              <a:rPr lang="en-US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in Matthews, homophonous in Trask</a:t>
            </a:r>
          </a:p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Others only have polysemy</a:t>
            </a:r>
            <a:endParaRPr lang="en-GB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80" y="80962"/>
            <a:ext cx="718100" cy="10922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429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endParaRPr lang="pt-BR" sz="2800" b="0" i="0" dirty="0">
              <a:solidFill>
                <a:srgbClr val="514843"/>
              </a:solidFill>
              <a:ea typeface="Doulos SIL" panose="02000500070000020004" pitchFamily="2" charset="0"/>
              <a:cs typeface="Times New Roman" pitchFamily="18" charset="0"/>
            </a:endParaRPr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Missing senses in polysemy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b="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adjunct</a:t>
            </a:r>
            <a:r>
              <a:rPr lang="en-US" sz="1800" b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‘</a:t>
            </a:r>
            <a:r>
              <a:rPr lang="en-US" sz="1800" dirty="0" smtClean="0">
                <a:latin typeface="+mj-lt"/>
                <a:ea typeface="Times New Roman" panose="02020603050405020304" pitchFamily="18" charset="0"/>
              </a:rPr>
              <a:t>consonant 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added to a syllable in violation of sonority restrictions as in the </a:t>
            </a:r>
            <a:r>
              <a:rPr lang="en-US" sz="1800" i="1" dirty="0">
                <a:latin typeface="+mj-lt"/>
                <a:ea typeface="Times New Roman" panose="02020603050405020304" pitchFamily="18" charset="0"/>
              </a:rPr>
              <a:t>s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’s in </a:t>
            </a:r>
            <a:r>
              <a:rPr lang="en-US" sz="1800" i="1" dirty="0" smtClean="0">
                <a:latin typeface="+mj-lt"/>
                <a:ea typeface="Times New Roman" panose="02020603050405020304" pitchFamily="18" charset="0"/>
              </a:rPr>
              <a:t>strengths’</a:t>
            </a:r>
            <a:r>
              <a:rPr lang="en-US" sz="18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(rather than as a phrase added to a </a:t>
            </a:r>
            <a:r>
              <a:rPr lang="en-US" sz="1800" dirty="0" smtClean="0">
                <a:latin typeface="+mj-lt"/>
                <a:ea typeface="Times New Roman" panose="02020603050405020304" pitchFamily="18" charset="0"/>
              </a:rPr>
              <a:t>clause, as in syntax) missing from all dictionaries</a:t>
            </a:r>
            <a:endParaRPr lang="en-US" sz="1800" b="0" i="1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jargon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‘pre-pidgin code’ also missing from all, though all include the sense of ‘specialized vocabulary’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b="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reconstruction</a:t>
            </a:r>
            <a:r>
              <a:rPr lang="en-US" sz="1800" b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+mj-lt"/>
                <a:ea typeface="Times New Roman" panose="02020603050405020304" pitchFamily="18" charset="0"/>
              </a:rPr>
              <a:t>has its historical linguistics sense (‘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piecing together a proto-language from later evidence’) </a:t>
            </a:r>
            <a:r>
              <a:rPr lang="en-US" sz="1800" dirty="0" smtClean="0">
                <a:latin typeface="+mj-lt"/>
                <a:ea typeface="Times New Roman" panose="02020603050405020304" pitchFamily="18" charset="0"/>
              </a:rPr>
              <a:t>but 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syntax (‘a mapping of constituent order such that LF and D-Structure are the same while the S-Structure is different</a:t>
            </a:r>
            <a:r>
              <a:rPr lang="en-US" sz="1800" dirty="0" smtClean="0">
                <a:latin typeface="+mj-lt"/>
                <a:ea typeface="Times New Roman" panose="02020603050405020304" pitchFamily="18" charset="0"/>
              </a:rPr>
              <a:t>’) is missing from all but </a:t>
            </a:r>
            <a:r>
              <a:rPr lang="en-US" sz="1800" dirty="0" smtClean="0">
                <a:latin typeface="+mj-lt"/>
                <a:ea typeface="Times New Roman" panose="02020603050405020304" pitchFamily="18" charset="0"/>
              </a:rPr>
              <a:t>Crystal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s-ES_tradnl" sz="1800" dirty="0" err="1" smtClean="0">
                <a:latin typeface="+mj-lt"/>
                <a:ea typeface="Times New Roman" panose="02020603050405020304" pitchFamily="18" charset="0"/>
              </a:rPr>
              <a:t>lexicalization</a:t>
            </a:r>
            <a:endParaRPr lang="es-ES_tradnl" sz="1800" dirty="0" smtClean="0">
              <a:latin typeface="+mj-lt"/>
              <a:ea typeface="Times New Roman" panose="02020603050405020304" pitchFamily="18" charset="0"/>
            </a:endParaRPr>
          </a:p>
          <a:p>
            <a:pPr lvl="2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s-ES_tradnl" sz="1600" dirty="0" err="1" smtClean="0">
                <a:latin typeface="+mj-lt"/>
                <a:ea typeface="Times New Roman" panose="02020603050405020304" pitchFamily="18" charset="0"/>
              </a:rPr>
              <a:t>Trask</a:t>
            </a:r>
            <a:r>
              <a:rPr lang="es-ES_tradnl" sz="1600" dirty="0" smtClean="0">
                <a:latin typeface="+mj-lt"/>
                <a:ea typeface="Times New Roman" panose="02020603050405020304" pitchFamily="18" charset="0"/>
              </a:rPr>
              <a:t>, </a:t>
            </a:r>
            <a:r>
              <a:rPr lang="es-ES_tradnl" sz="1600" dirty="0" err="1" smtClean="0">
                <a:latin typeface="+mj-lt"/>
                <a:ea typeface="Times New Roman" panose="02020603050405020304" pitchFamily="18" charset="0"/>
              </a:rPr>
              <a:t>Bussmann</a:t>
            </a:r>
            <a:r>
              <a:rPr lang="es-ES_tradnl" sz="1600" dirty="0" smtClean="0">
                <a:latin typeface="+mj-lt"/>
                <a:ea typeface="Times New Roman" panose="02020603050405020304" pitchFamily="18" charset="0"/>
              </a:rPr>
              <a:t>, </a:t>
            </a:r>
            <a:r>
              <a:rPr lang="es-ES_tradnl" sz="1600" dirty="0" err="1" smtClean="0">
                <a:latin typeface="+mj-lt"/>
                <a:ea typeface="Times New Roman" panose="02020603050405020304" pitchFamily="18" charset="0"/>
              </a:rPr>
              <a:t>Matthews</a:t>
            </a:r>
            <a:r>
              <a:rPr lang="es-ES_tradnl" sz="1600" dirty="0" smtClean="0">
                <a:latin typeface="+mj-lt"/>
                <a:ea typeface="Times New Roman" panose="02020603050405020304" pitchFamily="18" charset="0"/>
              </a:rPr>
              <a:t>: </a:t>
            </a:r>
            <a:r>
              <a:rPr lang="en-US" sz="1600" dirty="0">
                <a:latin typeface="+mj-lt"/>
                <a:ea typeface="Times New Roman" panose="02020603050405020304" pitchFamily="18" charset="0"/>
              </a:rPr>
              <a:t>formerly distinct morphemes fusing into one non-decomposable 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morpheme</a:t>
            </a:r>
          </a:p>
          <a:p>
            <a:pPr lvl="2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s-ES_tradnl" sz="1600" dirty="0" err="1" smtClean="0">
                <a:latin typeface="+mj-lt"/>
                <a:ea typeface="Times New Roman" panose="02020603050405020304" pitchFamily="18" charset="0"/>
              </a:rPr>
              <a:t>Trask</a:t>
            </a:r>
            <a:r>
              <a:rPr lang="es-ES_tradnl" sz="1600" dirty="0" smtClean="0">
                <a:latin typeface="+mj-lt"/>
                <a:ea typeface="Times New Roman" panose="02020603050405020304" pitchFamily="18" charset="0"/>
              </a:rPr>
              <a:t>: </a:t>
            </a:r>
            <a:r>
              <a:rPr lang="es-ES_tradnl" sz="1600" i="1" dirty="0" err="1" smtClean="0">
                <a:latin typeface="+mj-lt"/>
                <a:ea typeface="Times New Roman" panose="02020603050405020304" pitchFamily="18" charset="0"/>
              </a:rPr>
              <a:t>God</a:t>
            </a:r>
            <a:r>
              <a:rPr lang="es-ES_tradnl" sz="1600" i="1" dirty="0" smtClean="0">
                <a:latin typeface="+mj-lt"/>
                <a:ea typeface="Times New Roman" panose="02020603050405020304" pitchFamily="18" charset="0"/>
              </a:rPr>
              <a:t> be </a:t>
            </a:r>
            <a:r>
              <a:rPr lang="es-ES_tradnl" sz="1600" i="1" dirty="0" err="1" smtClean="0">
                <a:latin typeface="+mj-lt"/>
                <a:ea typeface="Times New Roman" panose="02020603050405020304" pitchFamily="18" charset="0"/>
              </a:rPr>
              <a:t>with</a:t>
            </a:r>
            <a:r>
              <a:rPr lang="es-ES_tradnl" sz="1600" i="1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s-ES_tradnl" sz="1600" i="1" dirty="0" err="1" smtClean="0">
                <a:latin typeface="+mj-lt"/>
                <a:ea typeface="Times New Roman" panose="02020603050405020304" pitchFamily="18" charset="0"/>
              </a:rPr>
              <a:t>you</a:t>
            </a:r>
            <a:r>
              <a:rPr lang="es-ES_tradnl" sz="1600" dirty="0" smtClean="0">
                <a:latin typeface="+mj-lt"/>
                <a:ea typeface="Times New Roman" panose="02020603050405020304" pitchFamily="18" charset="0"/>
              </a:rPr>
              <a:t> to </a:t>
            </a:r>
            <a:r>
              <a:rPr lang="es-ES_tradnl" sz="1600" i="1" dirty="0" err="1" smtClean="0">
                <a:latin typeface="+mj-lt"/>
                <a:ea typeface="Times New Roman" panose="02020603050405020304" pitchFamily="18" charset="0"/>
              </a:rPr>
              <a:t>good-bye</a:t>
            </a:r>
            <a:r>
              <a:rPr lang="es-ES_tradnl" sz="1600" dirty="0" smtClean="0">
                <a:latin typeface="+mj-lt"/>
                <a:ea typeface="Times New Roman" panose="02020603050405020304" pitchFamily="18" charset="0"/>
              </a:rPr>
              <a:t>,  </a:t>
            </a:r>
            <a:r>
              <a:rPr lang="es-ES_tradnl" sz="1600" dirty="0" err="1" smtClean="0">
                <a:latin typeface="+mj-lt"/>
                <a:ea typeface="Times New Roman" panose="02020603050405020304" pitchFamily="18" charset="0"/>
              </a:rPr>
              <a:t>Matthews</a:t>
            </a:r>
            <a:r>
              <a:rPr lang="es-ES_tradnl" sz="1600" dirty="0" smtClean="0">
                <a:latin typeface="+mj-lt"/>
                <a:ea typeface="Times New Roman" panose="02020603050405020304" pitchFamily="18" charset="0"/>
              </a:rPr>
              <a:t>: </a:t>
            </a:r>
            <a:r>
              <a:rPr lang="es-ES_tradnl" sz="1600" i="1" dirty="0" err="1" smtClean="0">
                <a:latin typeface="+mj-lt"/>
                <a:ea typeface="Times New Roman" panose="02020603050405020304" pitchFamily="18" charset="0"/>
              </a:rPr>
              <a:t>truth</a:t>
            </a:r>
            <a:r>
              <a:rPr lang="es-ES_tradnl" sz="16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s-ES_tradnl" sz="1600" dirty="0" err="1" smtClean="0">
                <a:latin typeface="+mj-lt"/>
                <a:ea typeface="Times New Roman" panose="02020603050405020304" pitchFamily="18" charset="0"/>
              </a:rPr>
              <a:t>from</a:t>
            </a:r>
            <a:r>
              <a:rPr lang="es-ES_tradnl" sz="16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s-ES_tradnl" sz="1600" dirty="0" err="1" smtClean="0">
                <a:latin typeface="+mj-lt"/>
                <a:ea typeface="Times New Roman" panose="02020603050405020304" pitchFamily="18" charset="0"/>
              </a:rPr>
              <a:t>two</a:t>
            </a:r>
            <a:r>
              <a:rPr lang="es-ES_tradnl" sz="16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s-ES_tradnl" sz="1600" dirty="0" err="1" smtClean="0">
                <a:latin typeface="+mj-lt"/>
                <a:ea typeface="Times New Roman" panose="02020603050405020304" pitchFamily="18" charset="0"/>
              </a:rPr>
              <a:t>morphemes</a:t>
            </a:r>
            <a:r>
              <a:rPr lang="es-ES_tradnl" sz="1600" dirty="0" smtClean="0">
                <a:latin typeface="+mj-lt"/>
                <a:ea typeface="Times New Roman" panose="02020603050405020304" pitchFamily="18" charset="0"/>
              </a:rPr>
              <a:t> to </a:t>
            </a:r>
            <a:r>
              <a:rPr lang="es-ES_tradnl" sz="1600" dirty="0" err="1" smtClean="0">
                <a:latin typeface="+mj-lt"/>
                <a:ea typeface="Times New Roman" panose="02020603050405020304" pitchFamily="18" charset="0"/>
              </a:rPr>
              <a:t>one</a:t>
            </a:r>
            <a:r>
              <a:rPr lang="es-ES_tradnl" sz="1600" dirty="0" smtClean="0">
                <a:latin typeface="+mj-lt"/>
                <a:ea typeface="Times New Roman" panose="02020603050405020304" pitchFamily="18" charset="0"/>
              </a:rPr>
              <a:t>, </a:t>
            </a:r>
            <a:r>
              <a:rPr lang="es-ES_tradnl" sz="1600" dirty="0" err="1" smtClean="0">
                <a:latin typeface="+mj-lt"/>
                <a:ea typeface="Times New Roman" panose="02020603050405020304" pitchFamily="18" charset="0"/>
              </a:rPr>
              <a:t>Bussmann</a:t>
            </a:r>
            <a:r>
              <a:rPr lang="es-ES_tradnl" sz="1600" dirty="0" smtClean="0">
                <a:latin typeface="+mj-lt"/>
                <a:ea typeface="Times New Roman" panose="02020603050405020304" pitchFamily="18" charset="0"/>
              </a:rPr>
              <a:t>: </a:t>
            </a:r>
            <a:r>
              <a:rPr lang="en-US" sz="1600" i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nēahgebūr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 ‘near dweller’</a:t>
            </a:r>
          </a:p>
          <a:p>
            <a:pPr lvl="2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s-ES_tradnl" sz="1600" dirty="0" err="1" smtClean="0">
                <a:latin typeface="+mj-lt"/>
                <a:ea typeface="Times New Roman" panose="02020603050405020304" pitchFamily="18" charset="0"/>
              </a:rPr>
              <a:t>Crystal</a:t>
            </a:r>
            <a:r>
              <a:rPr lang="es-ES_tradnl" sz="1600" dirty="0" smtClean="0">
                <a:latin typeface="+mj-lt"/>
                <a:ea typeface="Times New Roman" panose="02020603050405020304" pitchFamily="18" charset="0"/>
              </a:rPr>
              <a:t>, 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Matthews</a:t>
            </a:r>
            <a:r>
              <a:rPr lang="en-US" sz="1600" dirty="0">
                <a:latin typeface="+mj-lt"/>
                <a:ea typeface="Times New Roman" panose="02020603050405020304" pitchFamily="18" charset="0"/>
              </a:rPr>
              <a:t>, Brown &amp; Miller, </a:t>
            </a:r>
            <a:r>
              <a:rPr lang="en-US" sz="1600" dirty="0" smtClean="0">
                <a:latin typeface="+mj-lt"/>
                <a:ea typeface="Times New Roman" panose="02020603050405020304" pitchFamily="18" charset="0"/>
              </a:rPr>
              <a:t>Trask: encoding a lexical difference in the lexicon</a:t>
            </a:r>
          </a:p>
          <a:p>
            <a:pPr lvl="2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s-ES_tradnl" sz="1600" dirty="0" err="1" smtClean="0">
                <a:latin typeface="+mj-lt"/>
                <a:ea typeface="Times New Roman" panose="02020603050405020304" pitchFamily="18" charset="0"/>
              </a:rPr>
              <a:t>Matthews</a:t>
            </a:r>
            <a:r>
              <a:rPr lang="es-ES_tradnl" sz="1600" dirty="0" smtClean="0">
                <a:latin typeface="+mj-lt"/>
                <a:ea typeface="Times New Roman" panose="02020603050405020304" pitchFamily="18" charset="0"/>
              </a:rPr>
              <a:t>: </a:t>
            </a:r>
            <a:r>
              <a:rPr lang="es-ES_tradnl" sz="1600" dirty="0" err="1" smtClean="0">
                <a:latin typeface="+mj-lt"/>
                <a:ea typeface="Times New Roman" panose="02020603050405020304" pitchFamily="18" charset="0"/>
              </a:rPr>
              <a:t>opposite</a:t>
            </a:r>
            <a:r>
              <a:rPr lang="es-ES_tradnl" sz="1600" dirty="0" smtClean="0">
                <a:latin typeface="+mj-lt"/>
                <a:ea typeface="Times New Roman" panose="02020603050405020304" pitchFamily="18" charset="0"/>
              </a:rPr>
              <a:t> of </a:t>
            </a:r>
            <a:r>
              <a:rPr lang="es-ES_tradnl" sz="1600" i="1" dirty="0" err="1" smtClean="0">
                <a:latin typeface="+mj-lt"/>
                <a:ea typeface="Times New Roman" panose="02020603050405020304" pitchFamily="18" charset="0"/>
              </a:rPr>
              <a:t>grammaticalization</a:t>
            </a:r>
            <a:endParaRPr lang="es-ES_tradnl" sz="1600" dirty="0" smtClean="0">
              <a:latin typeface="+mj-lt"/>
              <a:ea typeface="Times New Roman" panose="02020603050405020304" pitchFamily="18" charset="0"/>
            </a:endParaRPr>
          </a:p>
          <a:p>
            <a:pPr lvl="2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s-ES_tradnl" sz="1600" dirty="0" err="1" smtClean="0">
                <a:latin typeface="+mj-lt"/>
                <a:ea typeface="Times New Roman" panose="02020603050405020304" pitchFamily="18" charset="0"/>
              </a:rPr>
              <a:t>None</a:t>
            </a:r>
            <a:r>
              <a:rPr lang="es-ES_tradnl" sz="1600" dirty="0" smtClean="0">
                <a:latin typeface="+mj-lt"/>
                <a:ea typeface="Times New Roman" panose="02020603050405020304" pitchFamily="18" charset="0"/>
              </a:rPr>
              <a:t>: </a:t>
            </a:r>
            <a:r>
              <a:rPr lang="es-ES_tradnl" sz="1600" dirty="0" err="1" smtClean="0">
                <a:latin typeface="+mj-lt"/>
                <a:ea typeface="Times New Roman" panose="02020603050405020304" pitchFamily="18" charset="0"/>
              </a:rPr>
              <a:t>the</a:t>
            </a:r>
            <a:r>
              <a:rPr lang="es-ES_tradnl" sz="16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s-ES_tradnl" sz="1600" dirty="0" err="1" smtClean="0">
                <a:latin typeface="+mj-lt"/>
                <a:ea typeface="Times New Roman" panose="02020603050405020304" pitchFamily="18" charset="0"/>
              </a:rPr>
              <a:t>pairing</a:t>
            </a:r>
            <a:r>
              <a:rPr lang="es-ES_tradnl" sz="1600" dirty="0" smtClean="0">
                <a:latin typeface="+mj-lt"/>
                <a:ea typeface="Times New Roman" panose="02020603050405020304" pitchFamily="18" charset="0"/>
              </a:rPr>
              <a:t> of </a:t>
            </a:r>
            <a:r>
              <a:rPr lang="es-ES_tradnl" sz="1600" dirty="0" err="1" smtClean="0">
                <a:latin typeface="+mj-lt"/>
                <a:ea typeface="Times New Roman" panose="02020603050405020304" pitchFamily="18" charset="0"/>
              </a:rPr>
              <a:t>phonetic</a:t>
            </a:r>
            <a:r>
              <a:rPr lang="es-ES_tradnl" sz="16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s-ES_tradnl" sz="1600" dirty="0" err="1" smtClean="0">
                <a:latin typeface="+mj-lt"/>
                <a:ea typeface="Times New Roman" panose="02020603050405020304" pitchFamily="18" charset="0"/>
              </a:rPr>
              <a:t>form</a:t>
            </a:r>
            <a:r>
              <a:rPr lang="es-ES_tradnl" sz="16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s-ES_tradnl" sz="1600" dirty="0" err="1" smtClean="0">
                <a:latin typeface="+mj-lt"/>
                <a:ea typeface="Times New Roman" panose="02020603050405020304" pitchFamily="18" charset="0"/>
              </a:rPr>
              <a:t>with</a:t>
            </a:r>
            <a:r>
              <a:rPr lang="es-ES_tradnl" sz="16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s-ES_tradnl" sz="1600" dirty="0" err="1" smtClean="0">
                <a:latin typeface="+mj-lt"/>
                <a:ea typeface="Times New Roman" panose="02020603050405020304" pitchFamily="18" charset="0"/>
              </a:rPr>
              <a:t>semantic</a:t>
            </a:r>
            <a:r>
              <a:rPr lang="es-ES_tradnl" sz="16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s-ES_tradnl" sz="1600" dirty="0" err="1" smtClean="0">
                <a:latin typeface="+mj-lt"/>
                <a:ea typeface="Times New Roman" panose="02020603050405020304" pitchFamily="18" charset="0"/>
              </a:rPr>
              <a:t>features</a:t>
            </a:r>
            <a:endParaRPr lang="en-US" sz="1600" dirty="0" smtClean="0">
              <a:latin typeface="+mj-lt"/>
              <a:ea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i="1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p</a:t>
            </a:r>
            <a:r>
              <a:rPr lang="en-US" sz="1800" b="0" i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honology </a:t>
            </a:r>
            <a:r>
              <a:rPr lang="en-US" sz="1800" b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is </a:t>
            </a:r>
            <a:r>
              <a:rPr lang="en-US" sz="1800" b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missing basic meaning extensions such as ‘the distribution and patterns of sounds’ from all dictionaries, and ‘the grammatical component dealing with sounds’ from all but Crystal, with the rest describing </a:t>
            </a:r>
            <a:r>
              <a:rPr lang="en-US" sz="1800" b="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phonology </a:t>
            </a:r>
            <a:r>
              <a:rPr lang="en-US" sz="1800" b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as an area of study</a:t>
            </a:r>
            <a:endParaRPr lang="en-US" sz="1800" b="0" i="1" dirty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80" y="80962"/>
            <a:ext cx="718100" cy="10922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7014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pt-BR" sz="2800" b="0" i="0" dirty="0" smtClean="0">
                <a:solidFill>
                  <a:srgbClr val="514843"/>
                </a:solidFill>
                <a:ea typeface="Doulos SIL" panose="02000500070000020004" pitchFamily="2" charset="0"/>
                <a:cs typeface="Doulos SIL" panose="02000500070000020004" pitchFamily="2" charset="0"/>
              </a:rPr>
              <a:t>Note</a:t>
            </a:r>
            <a:endParaRPr lang="pt-BR" sz="2800" b="0" i="0" dirty="0">
              <a:solidFill>
                <a:srgbClr val="514843"/>
              </a:solidFill>
              <a:ea typeface="Doulos SIL" panose="02000500070000020004" pitchFamily="2" charset="0"/>
              <a:cs typeface="Doulos SIL" panose="02000500070000020004" pitchFamily="2" charset="0"/>
            </a:endParaRPr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I got to add the following dictionary last night not reflected on your handout.</a:t>
            </a:r>
          </a:p>
          <a:p>
            <a:pPr marL="0" indent="0">
              <a:lnSpc>
                <a:spcPct val="110000"/>
              </a:lnSpc>
              <a:buClr>
                <a:srgbClr val="514843"/>
              </a:buClr>
              <a:buNone/>
            </a:pPr>
            <a:r>
              <a:rPr lang="en-GB" sz="24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	Brown, Keith and Jim Miller. 2014. </a:t>
            </a:r>
            <a:r>
              <a:rPr lang="en-GB" sz="2400" b="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The Cambridge Dictionary of 	Linguistics</a:t>
            </a:r>
            <a:r>
              <a:rPr lang="en-GB" sz="2400" b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. Cambridge: Cambridge University Press. </a:t>
            </a:r>
          </a:p>
          <a:p>
            <a:pPr marL="0" indent="0">
              <a:lnSpc>
                <a:spcPct val="110000"/>
              </a:lnSpc>
              <a:buClr>
                <a:srgbClr val="514843"/>
              </a:buClr>
              <a:buNone/>
            </a:pPr>
            <a:endParaRPr lang="en-GB" sz="2400" b="0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Doulos SIL" panose="02000500070000020004" pitchFamily="2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80" y="80962"/>
            <a:ext cx="718100" cy="10922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699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Conclusion</a:t>
            </a:r>
            <a:endParaRPr lang="en-02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3820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pt-BR" sz="2800" b="0" i="0" dirty="0" smtClean="0">
                <a:solidFill>
                  <a:srgbClr val="514843"/>
                </a:solidFill>
                <a:ea typeface="Doulos SIL" panose="02000500070000020004" pitchFamily="2" charset="0"/>
                <a:cs typeface="Times New Roman" pitchFamily="18" charset="0"/>
              </a:rPr>
              <a:t>Conclusion</a:t>
            </a:r>
            <a:endParaRPr lang="pt-BR" sz="2800" b="0" i="0" dirty="0">
              <a:solidFill>
                <a:srgbClr val="514843"/>
              </a:solidFill>
              <a:ea typeface="Doulos SIL" panose="02000500070000020004" pitchFamily="2" charset="0"/>
              <a:cs typeface="Times New Roman" pitchFamily="18" charset="0"/>
            </a:endParaRPr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Overall mediocre quality</a:t>
            </a:r>
          </a:p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Each dictionary is quite distinct from its peers</a:t>
            </a:r>
            <a:endParaRPr lang="en-US" sz="2400" b="0" i="0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Some shared problems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0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Lack of full coverage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Inconsistency</a:t>
            </a:r>
            <a:endParaRPr lang="en-US" sz="2000" b="0" i="0" dirty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Future directions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0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Establishment of an LSA Dictionary based on a corpus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Looking at bilingual dictionaries, subfield dictionaries</a:t>
            </a:r>
            <a:endParaRPr lang="en-GB" sz="1800" b="0" i="0" dirty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80" y="80962"/>
            <a:ext cx="718100" cy="10922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3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pt-BR" sz="2800" b="0" i="0" dirty="0" smtClean="0">
                <a:solidFill>
                  <a:srgbClr val="514843"/>
                </a:solidFill>
                <a:ea typeface="Doulos SIL" panose="02000500070000020004" pitchFamily="2" charset="0"/>
                <a:cs typeface="Doulos SIL" panose="02000500070000020004" pitchFamily="2" charset="0"/>
              </a:rPr>
              <a:t>Overview</a:t>
            </a:r>
            <a:endParaRPr lang="pt-BR" sz="2800" b="0" i="0" dirty="0">
              <a:solidFill>
                <a:srgbClr val="514843"/>
              </a:solidFill>
              <a:ea typeface="Doulos SIL" panose="02000500070000020004" pitchFamily="2" charset="0"/>
              <a:cs typeface="Doulos SIL" panose="02000500070000020004" pitchFamily="2" charset="0"/>
            </a:endParaRPr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Linguistics has many dictionaries, particularly for a small field</a:t>
            </a:r>
          </a:p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24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What </a:t>
            </a:r>
            <a:r>
              <a:rPr lang="en-GB" sz="24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are </a:t>
            </a:r>
            <a:r>
              <a:rPr lang="en-GB" sz="24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these dictionaries like?</a:t>
            </a:r>
          </a:p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Evaluation of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1800" b="0" i="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Megastructure</a:t>
            </a:r>
            <a:endParaRPr lang="en-GB" sz="1800" b="0" i="0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Doulos SIL" panose="02000500070000020004" pitchFamily="2" charset="0"/>
            </a:endParaRP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Macrostructure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18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Microstructure</a:t>
            </a:r>
          </a:p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Exclusion of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18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Bilingual dictionaries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‘</a:t>
            </a:r>
            <a:r>
              <a:rPr lang="en-GB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Encyclopedic</a:t>
            </a:r>
            <a:r>
              <a:rPr lang="en-GB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’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18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Subfield dictionaries (see </a:t>
            </a:r>
            <a:r>
              <a:rPr lang="en-GB" sz="1800" b="0" i="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Handout</a:t>
            </a:r>
            <a:r>
              <a:rPr lang="en-GB" sz="1800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Doulos SIL" panose="02000500070000020004" pitchFamily="2" charset="0"/>
              </a:rPr>
              <a:t>)</a:t>
            </a:r>
            <a:endParaRPr lang="en-GB" sz="1800" b="0" i="0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Doulos SIL" panose="02000500070000020004" pitchFamily="2" charset="0"/>
            </a:endParaRPr>
          </a:p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endParaRPr lang="en-GB" sz="2400" b="0" i="0" dirty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Doulos SIL" panose="02000500070000020004" pitchFamily="2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80" y="80962"/>
            <a:ext cx="718100" cy="10922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Megastructure</a:t>
            </a:r>
            <a:endParaRPr lang="en-02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702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pt-BR" sz="2800" b="0" i="0" dirty="0" smtClean="0">
                <a:solidFill>
                  <a:srgbClr val="514843"/>
                </a:solidFill>
                <a:ea typeface="Doulos SIL" panose="02000500070000020004" pitchFamily="2" charset="0"/>
                <a:cs typeface="Times New Roman" pitchFamily="18" charset="0"/>
              </a:rPr>
              <a:t>Sections of the dictionary</a:t>
            </a:r>
            <a:endParaRPr lang="pt-BR" sz="2800" b="0" i="0" dirty="0">
              <a:solidFill>
                <a:srgbClr val="514843"/>
              </a:solidFill>
              <a:ea typeface="Doulos SIL" panose="02000500070000020004" pitchFamily="2" charset="0"/>
              <a:cs typeface="Times New Roman" pitchFamily="18" charset="0"/>
            </a:endParaRPr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Introductions in all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Vary in length, but all are short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Address scope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Justify exclusions</a:t>
            </a:r>
            <a:endParaRPr lang="en-US" sz="1800" b="0" i="0" dirty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Other front and back matter vary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Acknowledgments: Crystal, </a:t>
            </a:r>
            <a:r>
              <a:rPr lang="en-US" sz="1800" b="0" i="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Bussmann</a:t>
            </a:r>
            <a:r>
              <a:rPr lang="en-US" sz="18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, </a:t>
            </a:r>
            <a:r>
              <a:rPr lang="en-US" sz="18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Matthews, Brown &amp; Miller (last just in 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Intro)</a:t>
            </a:r>
            <a:endParaRPr lang="en-US" sz="1800" b="0" i="0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Bibliography: 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Trask only</a:t>
            </a:r>
            <a:endParaRPr lang="en-US" sz="1800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1800" b="0" i="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Bussmann</a:t>
            </a:r>
            <a:r>
              <a:rPr lang="en-GB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: Front matter only, includes </a:t>
            </a:r>
            <a:r>
              <a:rPr lang="en-US" sz="1800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directory of participants, a user 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guide, </a:t>
            </a:r>
            <a:r>
              <a:rPr lang="en-US" sz="1800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a list of symbols in the book, 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IPA chart, list </a:t>
            </a:r>
            <a:r>
              <a:rPr lang="en-US" sz="1800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of abbreviations in the text, 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list </a:t>
            </a:r>
            <a:r>
              <a:rPr lang="en-US" sz="1800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of abbreviations that are in the 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references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Crystal: list of abbreviations in the text, a list of symbols in the book, 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IPA 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chart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Brown &amp; Miller: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list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of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abbreviations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in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the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text</a:t>
            </a:r>
            <a:r>
              <a:rPr lang="es-ES_tradnl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, IPA chart</a:t>
            </a:r>
            <a:endParaRPr lang="en-US" sz="1800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80" y="80962"/>
            <a:ext cx="718100" cy="10922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31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endParaRPr lang="pt-BR" sz="2800" b="0" i="0" dirty="0">
              <a:solidFill>
                <a:srgbClr val="514843"/>
              </a:solidFill>
              <a:ea typeface="Doulos SIL" panose="02000500070000020004" pitchFamily="2" charset="0"/>
              <a:cs typeface="Times New Roman" pitchFamily="18" charset="0"/>
            </a:endParaRPr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104900" y="1600200"/>
            <a:ext cx="9982200" cy="512127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Intended Users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1800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Trask: first-year students, but broader coverage than first-years are likely to need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1800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Crystal: linguistic newbies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1800" dirty="0" err="1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Bussmann</a:t>
            </a:r>
            <a:r>
              <a:rPr lang="en-GB" sz="1800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: Students and professional linguists alike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1800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Matthews: vague, likely the same as </a:t>
            </a:r>
            <a:r>
              <a:rPr lang="en-GB" sz="1800" dirty="0" err="1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Bussmann</a:t>
            </a:r>
            <a:endParaRPr lang="en-GB" sz="1800" dirty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GB" sz="1800" dirty="0" err="1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Bussmann’s</a:t>
            </a:r>
            <a:r>
              <a:rPr lang="en-GB" sz="1800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seems weighted toward </a:t>
            </a:r>
            <a:r>
              <a:rPr lang="en-GB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European continental readers, all others toward British (and North American)</a:t>
            </a:r>
            <a:endParaRPr lang="en-GB" sz="1800" dirty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Prescriptivism?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Trask occasionally engages in </a:t>
            </a:r>
            <a:r>
              <a:rPr lang="en-US" sz="18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it explicitly</a:t>
            </a:r>
            <a:endParaRPr lang="en-US" sz="1800" b="0" i="0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 lvl="2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700" i="1" dirty="0">
                <a:latin typeface="+mj-lt"/>
                <a:ea typeface="Times New Roman" panose="02020603050405020304" pitchFamily="18" charset="0"/>
              </a:rPr>
              <a:t>old language</a:t>
            </a:r>
            <a:r>
              <a:rPr lang="en-US" sz="1700" dirty="0">
                <a:latin typeface="+mj-lt"/>
                <a:ea typeface="Times New Roman" panose="02020603050405020304" pitchFamily="18" charset="0"/>
              </a:rPr>
              <a:t>, Trask writes, ‘A meaningless expression. Except for </a:t>
            </a:r>
            <a:r>
              <a:rPr lang="en-US" sz="1700" b="1" dirty="0">
                <a:latin typeface="+mj-lt"/>
                <a:ea typeface="Times New Roman" panose="02020603050405020304" pitchFamily="18" charset="0"/>
              </a:rPr>
              <a:t>creoles </a:t>
            </a:r>
            <a:r>
              <a:rPr lang="en-US" sz="1700" dirty="0">
                <a:latin typeface="+mj-lt"/>
                <a:ea typeface="Times New Roman" panose="02020603050405020304" pitchFamily="18" charset="0"/>
              </a:rPr>
              <a:t>all languages are equally “old” in that they are descended, without interruption, from the origins of human speech’ (156</a:t>
            </a:r>
            <a:r>
              <a:rPr lang="en-US" sz="1700" dirty="0" smtClean="0">
                <a:latin typeface="+mj-lt"/>
                <a:ea typeface="Times New Roman" panose="02020603050405020304" pitchFamily="18" charset="0"/>
              </a:rPr>
              <a:t>)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s-ES_tradnl" sz="18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Brown &amp; Miller </a:t>
            </a:r>
            <a:r>
              <a:rPr lang="es-ES_tradnl" sz="1800" b="0" i="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occasionally</a:t>
            </a:r>
            <a:r>
              <a:rPr lang="es-ES_tradnl" sz="18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do </a:t>
            </a:r>
            <a:r>
              <a:rPr lang="es-ES_tradnl" sz="1800" b="0" i="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it</a:t>
            </a:r>
            <a:r>
              <a:rPr lang="es-ES_tradnl" sz="18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800" b="0" i="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too</a:t>
            </a:r>
            <a:endParaRPr lang="es-ES_tradnl" sz="1800" b="0" i="0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 lvl="2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s-ES_tradnl" sz="1700" b="0" i="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Call</a:t>
            </a:r>
            <a:r>
              <a:rPr lang="es-ES_tradnl" sz="17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s-ES_tradnl" sz="1700" b="0" i="1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overlexicalization</a:t>
            </a:r>
            <a:r>
              <a:rPr lang="es-ES_tradnl" sz="1700" b="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n-US" sz="17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(</a:t>
            </a:r>
            <a:r>
              <a:rPr lang="en-US" sz="1700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having a large number of words for the same referent) </a:t>
            </a:r>
            <a:r>
              <a:rPr lang="en-US" sz="17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a ‘concept of dubious value’</a:t>
            </a:r>
            <a:endParaRPr lang="en-US" sz="1700" b="0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Assumed to be 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descriptive</a:t>
            </a:r>
            <a:endParaRPr lang="en-US" sz="1800" b="0" i="0" dirty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80" y="80962"/>
            <a:ext cx="718100" cy="10922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654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Macrostructure</a:t>
            </a:r>
            <a:endParaRPr lang="en-029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9386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pt-BR" dirty="0" smtClean="0">
                <a:solidFill>
                  <a:srgbClr val="514843"/>
                </a:solidFill>
                <a:ea typeface="Doulos SIL" panose="02000500070000020004" pitchFamily="2" charset="0"/>
                <a:cs typeface="Times New Roman" pitchFamily="18" charset="0"/>
              </a:rPr>
              <a:t>Section overview</a:t>
            </a:r>
            <a:endParaRPr lang="pt-BR" sz="2800" b="0" i="0" dirty="0">
              <a:solidFill>
                <a:srgbClr val="514843"/>
              </a:solidFill>
              <a:ea typeface="Doulos SIL" panose="02000500070000020004" pitchFamily="2" charset="0"/>
              <a:cs typeface="Times New Roman" pitchFamily="18" charset="0"/>
            </a:endParaRPr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Entry listings</a:t>
            </a:r>
          </a:p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Breadth of nomenclature</a:t>
            </a:r>
          </a:p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Presence of encyclopedic entries</a:t>
            </a:r>
            <a:endParaRPr lang="en-GB" sz="2400" b="0" i="0" dirty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80" y="80962"/>
            <a:ext cx="718100" cy="10922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654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spcBef>
                <a:spcPts val="0"/>
              </a:spcBef>
              <a:buNone/>
            </a:pPr>
            <a:r>
              <a:rPr lang="pt-BR" sz="2800" b="0" i="0" dirty="0" smtClean="0">
                <a:solidFill>
                  <a:srgbClr val="514843"/>
                </a:solidFill>
                <a:ea typeface="Doulos SIL" panose="02000500070000020004" pitchFamily="2" charset="0"/>
                <a:cs typeface="Times New Roman" pitchFamily="18" charset="0"/>
              </a:rPr>
              <a:t>Entry listings</a:t>
            </a:r>
            <a:endParaRPr lang="pt-BR" sz="2800" b="0" i="0" dirty="0">
              <a:solidFill>
                <a:srgbClr val="514843"/>
              </a:solidFill>
              <a:ea typeface="Doulos SIL" panose="02000500070000020004" pitchFamily="2" charset="0"/>
              <a:cs typeface="Times New Roman" pitchFamily="18" charset="0"/>
            </a:endParaRPr>
          </a:p>
        </p:txBody>
      </p:sp>
      <p:sp>
        <p:nvSpPr>
          <p:cNvPr id="14" name="Espaço Reservado para Conteúdo 13"/>
          <p:cNvSpPr>
            <a:spLocks noGrp="1"/>
          </p:cNvSpPr>
          <p:nvPr>
            <p:ph idx="1"/>
          </p:nvPr>
        </p:nvSpPr>
        <p:spPr>
          <a:xfrm>
            <a:off x="1104900" y="1342103"/>
            <a:ext cx="10177616" cy="483009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One headword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b="0" i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No nesting or niching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Bussmann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: Extensive use of </a:t>
            </a:r>
            <a:r>
              <a:rPr lang="en-US" sz="18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X vs. Y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headwords, e.g. </a:t>
            </a:r>
            <a:r>
              <a:rPr lang="en-US" sz="18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competence vs. performance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‘language knowledge vs language use’</a:t>
            </a:r>
            <a:endParaRPr lang="en-US" sz="1800" i="1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 lvl="2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Inconsistent: no </a:t>
            </a:r>
            <a:r>
              <a:rPr lang="en-US" sz="16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homorganic vs. heterorganic</a:t>
            </a:r>
            <a:r>
              <a:rPr lang="en-US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‘pronounced in the same place vs. pronounced in different place’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b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Some hidden entries in Matthews, </a:t>
            </a:r>
            <a:r>
              <a:rPr lang="en-US" sz="1800" b="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Bussmann</a:t>
            </a:r>
            <a:r>
              <a:rPr lang="en-US" sz="1800" b="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, Brown &amp; Miller</a:t>
            </a:r>
            <a:endParaRPr lang="en-US" sz="1800" b="0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 lvl="2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Matthews: </a:t>
            </a:r>
            <a:r>
              <a:rPr lang="en-US" sz="1600" i="1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chereme</a:t>
            </a:r>
            <a:r>
              <a:rPr lang="en-US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‘sign </a:t>
            </a:r>
            <a:r>
              <a:rPr lang="en-US" sz="16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lg</a:t>
            </a:r>
            <a:r>
              <a:rPr lang="en-US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equivalent of phoneme’ found under </a:t>
            </a:r>
            <a:r>
              <a:rPr lang="en-US" sz="16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-</a:t>
            </a:r>
            <a:r>
              <a:rPr lang="en-US" sz="1600" i="1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eme</a:t>
            </a:r>
            <a:endParaRPr lang="en-US" sz="1600" i="1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Cross-references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Indicate sense relations, other words defined in dictionary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dirty="0" err="1">
                <a:latin typeface="+mj-lt"/>
                <a:ea typeface="Times New Roman" panose="02020603050405020304" pitchFamily="18" charset="0"/>
              </a:rPr>
              <a:t>Bussmann’s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entry for </a:t>
            </a:r>
            <a:r>
              <a:rPr lang="en-US" sz="1800" i="1" dirty="0">
                <a:latin typeface="+mj-lt"/>
                <a:ea typeface="Times New Roman" panose="02020603050405020304" pitchFamily="18" charset="0"/>
              </a:rPr>
              <a:t>formative (1</a:t>
            </a:r>
            <a:r>
              <a:rPr lang="en-US" sz="1800" i="1" dirty="0" smtClean="0">
                <a:latin typeface="+mj-lt"/>
                <a:ea typeface="Times New Roman" panose="02020603050405020304" pitchFamily="18" charset="0"/>
              </a:rPr>
              <a:t>)</a:t>
            </a:r>
            <a:r>
              <a:rPr lang="en-US" sz="1800" dirty="0" smtClean="0">
                <a:latin typeface="+mj-lt"/>
                <a:ea typeface="Times New Roman" panose="02020603050405020304" pitchFamily="18" charset="0"/>
              </a:rPr>
              <a:t>: ‘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In </a:t>
            </a:r>
            <a:r>
              <a:rPr lang="en-US" sz="1800" b="1" dirty="0">
                <a:latin typeface="+mj-lt"/>
                <a:ea typeface="Times New Roman" panose="02020603050405020304" pitchFamily="18" charset="0"/>
              </a:rPr>
              <a:t>word-formation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, term for bound word-forming </a:t>
            </a:r>
            <a:r>
              <a:rPr lang="en-US" sz="1800" b="1" dirty="0">
                <a:latin typeface="+mj-lt"/>
                <a:ea typeface="Times New Roman" panose="02020603050405020304" pitchFamily="18" charset="0"/>
              </a:rPr>
              <a:t>morphemes</a:t>
            </a:r>
            <a:r>
              <a:rPr lang="en-US" sz="1800" dirty="0">
                <a:latin typeface="+mj-lt"/>
                <a:ea typeface="Times New Roman" panose="02020603050405020304" pitchFamily="18" charset="0"/>
              </a:rPr>
              <a:t> (</a:t>
            </a:r>
            <a:r>
              <a:rPr lang="en-US" sz="18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1800" b="1" dirty="0">
                <a:latin typeface="+mj-lt"/>
                <a:ea typeface="Times New Roman" panose="02020603050405020304" pitchFamily="18" charset="0"/>
              </a:rPr>
              <a:t>affix</a:t>
            </a:r>
            <a:r>
              <a:rPr lang="en-US" sz="1800" dirty="0" smtClean="0">
                <a:latin typeface="+mj-lt"/>
                <a:ea typeface="Times New Roman" panose="02020603050405020304" pitchFamily="18" charset="0"/>
              </a:rPr>
              <a:t>)’</a:t>
            </a:r>
          </a:p>
          <a:p>
            <a:pPr lvl="1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8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Antonymy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: </a:t>
            </a:r>
            <a:r>
              <a:rPr lang="en-US" sz="1800" i="1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feeding </a:t>
            </a:r>
            <a:r>
              <a:rPr lang="en-US" sz="1800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‘creating the necessary input for a subsequent rule</a:t>
            </a:r>
            <a:r>
              <a:rPr lang="en-US" sz="18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’ and </a:t>
            </a:r>
            <a:r>
              <a:rPr lang="en-US" sz="18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bleeding</a:t>
            </a:r>
            <a:r>
              <a:rPr lang="en-US" sz="1800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‘eliminating the necessary input for a subsequent rule’</a:t>
            </a:r>
            <a:endParaRPr lang="en-US" sz="1800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 lvl="2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Matthews </a:t>
            </a:r>
            <a:r>
              <a:rPr lang="en-US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and Crystal list </a:t>
            </a:r>
            <a:r>
              <a:rPr lang="en-US" sz="16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feeding </a:t>
            </a:r>
            <a:r>
              <a:rPr lang="en-US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and </a:t>
            </a:r>
            <a:r>
              <a:rPr lang="en-US" sz="1600" i="1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bleeding</a:t>
            </a:r>
            <a:r>
              <a:rPr lang="en-US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as antonyms with cross-references to </a:t>
            </a:r>
            <a:r>
              <a:rPr lang="en-US" sz="1600" i="1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counterfeeding</a:t>
            </a:r>
            <a:r>
              <a:rPr lang="en-US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and </a:t>
            </a:r>
            <a:r>
              <a:rPr lang="en-US" sz="1600" i="1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counterbleeding</a:t>
            </a:r>
            <a:endParaRPr lang="en-US" sz="1600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 lvl="2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r>
              <a:rPr lang="es-ES_tradnl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Brown &amp; Miller: no </a:t>
            </a:r>
            <a:r>
              <a:rPr lang="es-ES_tradnl" sz="1600" i="1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counter-</a:t>
            </a:r>
            <a:r>
              <a:rPr lang="es-ES_tradnl" sz="16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parts</a:t>
            </a:r>
            <a:r>
              <a:rPr lang="es-ES_tradnl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; </a:t>
            </a:r>
            <a:r>
              <a:rPr lang="es-ES_tradnl" sz="1600" dirty="0" err="1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under</a:t>
            </a:r>
            <a:r>
              <a:rPr lang="es-ES_tradnl" sz="1600" dirty="0" smtClean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</a:t>
            </a:r>
            <a:r>
              <a:rPr lang="en-US" sz="1600" i="1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feeding</a:t>
            </a:r>
            <a:r>
              <a:rPr lang="en-US" sz="1600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, </a:t>
            </a:r>
            <a:r>
              <a:rPr lang="en-US" sz="1600" i="1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bleeding</a:t>
            </a:r>
            <a:r>
              <a:rPr lang="en-US" sz="1600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 is listed as the antonym, but under </a:t>
            </a:r>
            <a:r>
              <a:rPr lang="en-US" sz="1600" i="1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bleeding</a:t>
            </a:r>
            <a:r>
              <a:rPr lang="en-US" sz="1600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, there is only a cross-reference to “see </a:t>
            </a:r>
            <a:r>
              <a:rPr lang="en-US" sz="1600" i="1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feeding</a:t>
            </a:r>
            <a:r>
              <a:rPr lang="en-US" sz="1600" dirty="0">
                <a:solidFill>
                  <a:srgbClr val="514843"/>
                </a:solidFill>
                <a:latin typeface="+mj-lt"/>
                <a:ea typeface="Doulos SIL" panose="02000500070000020004" pitchFamily="2" charset="0"/>
                <a:cs typeface="Times New Roman" pitchFamily="18" charset="0"/>
              </a:rPr>
              <a:t>”</a:t>
            </a:r>
            <a:endParaRPr lang="en-US" sz="1600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  <a:p>
            <a:pPr lvl="2">
              <a:lnSpc>
                <a:spcPct val="110000"/>
              </a:lnSpc>
              <a:buClr>
                <a:srgbClr val="514843"/>
              </a:buClr>
              <a:buFont typeface="Wingdings" panose="05000000000000000000" pitchFamily="2" charset="2"/>
              <a:buChar char="ü"/>
            </a:pPr>
            <a:endParaRPr lang="en-US" sz="1600" dirty="0" smtClean="0">
              <a:solidFill>
                <a:srgbClr val="514843"/>
              </a:solidFill>
              <a:latin typeface="+mj-lt"/>
              <a:ea typeface="Doulos SIL" panose="02000500070000020004" pitchFamily="2" charset="0"/>
              <a:cs typeface="Times New Roman" pitchFamily="18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80" y="80962"/>
            <a:ext cx="718100" cy="10922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6548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ademicLiterature_16x9_TP103431361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cademicLiterature_16x9_TP103431361.potx" id="{10A51EDA-1F74-47F8-9D24-96AA8A926B18}" vid="{D62E8601-A3CA-4F34-922A-54DE06C9E9CE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TM04033925[[fn=Gotícula]]</Template>
  <TotalTime>0</TotalTime>
  <Words>1746</Words>
  <Application>Microsoft Office PowerPoint</Application>
  <PresentationFormat>Widescreen</PresentationFormat>
  <Paragraphs>312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Doulos SIL</vt:lpstr>
      <vt:lpstr>Euphemia</vt:lpstr>
      <vt:lpstr>Plantagenet Cherokee</vt:lpstr>
      <vt:lpstr>Symbol</vt:lpstr>
      <vt:lpstr>Times New Roman</vt:lpstr>
      <vt:lpstr>Wingdings</vt:lpstr>
      <vt:lpstr>AcademicLiterature_16x9_TP103431361</vt:lpstr>
      <vt:lpstr>Dictionaries of Linguistics</vt:lpstr>
      <vt:lpstr>Note</vt:lpstr>
      <vt:lpstr>Overview</vt:lpstr>
      <vt:lpstr>Megastructure</vt:lpstr>
      <vt:lpstr>Sections of the dictionary</vt:lpstr>
      <vt:lpstr>PowerPoint Presentation</vt:lpstr>
      <vt:lpstr>Macrostructure</vt:lpstr>
      <vt:lpstr>Section overview</vt:lpstr>
      <vt:lpstr>Entry listings</vt:lpstr>
      <vt:lpstr>Breadth of coverage</vt:lpstr>
      <vt:lpstr>Table 1 Distribution of entries according to subfield</vt:lpstr>
      <vt:lpstr>Breadth of coverage</vt:lpstr>
      <vt:lpstr>Omissions</vt:lpstr>
      <vt:lpstr>Encyclopedic entries</vt:lpstr>
      <vt:lpstr>Microstructure</vt:lpstr>
      <vt:lpstr>Anatomy of the entry</vt:lpstr>
      <vt:lpstr>PowerPoint Presentation</vt:lpstr>
      <vt:lpstr>Homophony vs Polysemy</vt:lpstr>
      <vt:lpstr>PowerPoint Presentation</vt:lpstr>
      <vt:lpstr>Conclusion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2015-05-07T16:25:24Z</dcterms:created>
  <dcterms:modified xsi:type="dcterms:W3CDTF">2015-06-06T07:31:29Z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</Properties>
</file>