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9" r:id="rId4"/>
    <p:sldId id="258" r:id="rId5"/>
    <p:sldId id="259" r:id="rId6"/>
    <p:sldId id="260" r:id="rId7"/>
    <p:sldId id="261" r:id="rId8"/>
    <p:sldId id="262" r:id="rId9"/>
    <p:sldId id="264" r:id="rId10"/>
    <p:sldId id="263" r:id="rId11"/>
    <p:sldId id="265" r:id="rId12"/>
    <p:sldId id="266" r:id="rId13"/>
    <p:sldId id="267" r:id="rId14"/>
    <p:sldId id="268"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4660"/>
  </p:normalViewPr>
  <p:slideViewPr>
    <p:cSldViewPr>
      <p:cViewPr varScale="1">
        <p:scale>
          <a:sx n="75" d="100"/>
          <a:sy n="75" d="100"/>
        </p:scale>
        <p:origin x="-100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F1CF9-3D7C-41AC-9FF0-A27373F65A98}" type="datetimeFigureOut">
              <a:rPr lang="en-US" smtClean="0"/>
              <a:t>7/28/2012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F872FD-E645-4D78-8B38-E128E9BA2E4D}" type="slidenum">
              <a:rPr lang="en-US" smtClean="0"/>
              <a:t>‹#›</a:t>
            </a:fld>
            <a:endParaRPr lang="en-US"/>
          </a:p>
        </p:txBody>
      </p:sp>
    </p:spTree>
    <p:extLst>
      <p:ext uri="{BB962C8B-B14F-4D97-AF65-F5344CB8AC3E}">
        <p14:creationId xmlns:p14="http://schemas.microsoft.com/office/powerpoint/2010/main" val="1259547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1</a:t>
            </a:fld>
            <a:endParaRPr lang="en-US"/>
          </a:p>
        </p:txBody>
      </p:sp>
    </p:spTree>
    <p:extLst>
      <p:ext uri="{BB962C8B-B14F-4D97-AF65-F5344CB8AC3E}">
        <p14:creationId xmlns:p14="http://schemas.microsoft.com/office/powerpoint/2010/main" val="1766832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10</a:t>
            </a:fld>
            <a:endParaRPr lang="en-US"/>
          </a:p>
        </p:txBody>
      </p:sp>
    </p:spTree>
    <p:extLst>
      <p:ext uri="{BB962C8B-B14F-4D97-AF65-F5344CB8AC3E}">
        <p14:creationId xmlns:p14="http://schemas.microsoft.com/office/powerpoint/2010/main" val="2883499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11</a:t>
            </a:fld>
            <a:endParaRPr lang="en-US"/>
          </a:p>
        </p:txBody>
      </p:sp>
    </p:spTree>
    <p:extLst>
      <p:ext uri="{BB962C8B-B14F-4D97-AF65-F5344CB8AC3E}">
        <p14:creationId xmlns:p14="http://schemas.microsoft.com/office/powerpoint/2010/main" val="1694079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12</a:t>
            </a:fld>
            <a:endParaRPr lang="en-US"/>
          </a:p>
        </p:txBody>
      </p:sp>
    </p:spTree>
    <p:extLst>
      <p:ext uri="{BB962C8B-B14F-4D97-AF65-F5344CB8AC3E}">
        <p14:creationId xmlns:p14="http://schemas.microsoft.com/office/powerpoint/2010/main" val="2765582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13</a:t>
            </a:fld>
            <a:endParaRPr lang="en-US"/>
          </a:p>
        </p:txBody>
      </p:sp>
    </p:spTree>
    <p:extLst>
      <p:ext uri="{BB962C8B-B14F-4D97-AF65-F5344CB8AC3E}">
        <p14:creationId xmlns:p14="http://schemas.microsoft.com/office/powerpoint/2010/main" val="3958537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14</a:t>
            </a:fld>
            <a:endParaRPr lang="en-US"/>
          </a:p>
        </p:txBody>
      </p:sp>
    </p:spTree>
    <p:extLst>
      <p:ext uri="{BB962C8B-B14F-4D97-AF65-F5344CB8AC3E}">
        <p14:creationId xmlns:p14="http://schemas.microsoft.com/office/powerpoint/2010/main" val="1829919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15</a:t>
            </a:fld>
            <a:endParaRPr lang="en-US"/>
          </a:p>
        </p:txBody>
      </p:sp>
    </p:spTree>
    <p:extLst>
      <p:ext uri="{BB962C8B-B14F-4D97-AF65-F5344CB8AC3E}">
        <p14:creationId xmlns:p14="http://schemas.microsoft.com/office/powerpoint/2010/main" val="4197832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16</a:t>
            </a:fld>
            <a:endParaRPr lang="en-US"/>
          </a:p>
        </p:txBody>
      </p:sp>
    </p:spTree>
    <p:extLst>
      <p:ext uri="{BB962C8B-B14F-4D97-AF65-F5344CB8AC3E}">
        <p14:creationId xmlns:p14="http://schemas.microsoft.com/office/powerpoint/2010/main" val="802064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17</a:t>
            </a:fld>
            <a:endParaRPr lang="en-US"/>
          </a:p>
        </p:txBody>
      </p:sp>
    </p:spTree>
    <p:extLst>
      <p:ext uri="{BB962C8B-B14F-4D97-AF65-F5344CB8AC3E}">
        <p14:creationId xmlns:p14="http://schemas.microsoft.com/office/powerpoint/2010/main" val="657572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2</a:t>
            </a:fld>
            <a:endParaRPr lang="en-US"/>
          </a:p>
        </p:txBody>
      </p:sp>
    </p:spTree>
    <p:extLst>
      <p:ext uri="{BB962C8B-B14F-4D97-AF65-F5344CB8AC3E}">
        <p14:creationId xmlns:p14="http://schemas.microsoft.com/office/powerpoint/2010/main" val="12070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3</a:t>
            </a:fld>
            <a:endParaRPr lang="en-US"/>
          </a:p>
        </p:txBody>
      </p:sp>
    </p:spTree>
    <p:extLst>
      <p:ext uri="{BB962C8B-B14F-4D97-AF65-F5344CB8AC3E}">
        <p14:creationId xmlns:p14="http://schemas.microsoft.com/office/powerpoint/2010/main" val="1261213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4</a:t>
            </a:fld>
            <a:endParaRPr lang="en-US"/>
          </a:p>
        </p:txBody>
      </p:sp>
    </p:spTree>
    <p:extLst>
      <p:ext uri="{BB962C8B-B14F-4D97-AF65-F5344CB8AC3E}">
        <p14:creationId xmlns:p14="http://schemas.microsoft.com/office/powerpoint/2010/main" val="461932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5</a:t>
            </a:fld>
            <a:endParaRPr lang="en-US"/>
          </a:p>
        </p:txBody>
      </p:sp>
    </p:spTree>
    <p:extLst>
      <p:ext uri="{BB962C8B-B14F-4D97-AF65-F5344CB8AC3E}">
        <p14:creationId xmlns:p14="http://schemas.microsoft.com/office/powerpoint/2010/main" val="3054830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6</a:t>
            </a:fld>
            <a:endParaRPr lang="en-US"/>
          </a:p>
        </p:txBody>
      </p:sp>
    </p:spTree>
    <p:extLst>
      <p:ext uri="{BB962C8B-B14F-4D97-AF65-F5344CB8AC3E}">
        <p14:creationId xmlns:p14="http://schemas.microsoft.com/office/powerpoint/2010/main" val="3855903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7</a:t>
            </a:fld>
            <a:endParaRPr lang="en-US"/>
          </a:p>
        </p:txBody>
      </p:sp>
    </p:spTree>
    <p:extLst>
      <p:ext uri="{BB962C8B-B14F-4D97-AF65-F5344CB8AC3E}">
        <p14:creationId xmlns:p14="http://schemas.microsoft.com/office/powerpoint/2010/main" val="3224468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8</a:t>
            </a:fld>
            <a:endParaRPr lang="en-US"/>
          </a:p>
        </p:txBody>
      </p:sp>
    </p:spTree>
    <p:extLst>
      <p:ext uri="{BB962C8B-B14F-4D97-AF65-F5344CB8AC3E}">
        <p14:creationId xmlns:p14="http://schemas.microsoft.com/office/powerpoint/2010/main" val="3469071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8F872FD-E645-4D78-8B38-E128E9BA2E4D}" type="slidenum">
              <a:rPr lang="en-US" smtClean="0"/>
              <a:t>9</a:t>
            </a:fld>
            <a:endParaRPr lang="en-US"/>
          </a:p>
        </p:txBody>
      </p:sp>
    </p:spTree>
    <p:extLst>
      <p:ext uri="{BB962C8B-B14F-4D97-AF65-F5344CB8AC3E}">
        <p14:creationId xmlns:p14="http://schemas.microsoft.com/office/powerpoint/2010/main" val="3124436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180BAFE-DE5F-4F2F-8F6C-59EE301A00EC}" type="datetimeFigureOut">
              <a:rPr lang="en-US" smtClean="0"/>
              <a:t>7/28/2012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D31ACB1-5666-45E6-A647-946C7736E9E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80BAFE-DE5F-4F2F-8F6C-59EE301A00EC}" type="datetimeFigureOut">
              <a:rPr lang="en-US" smtClean="0"/>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1ACB1-5666-45E6-A647-946C7736E9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80BAFE-DE5F-4F2F-8F6C-59EE301A00EC}" type="datetimeFigureOut">
              <a:rPr lang="en-US" smtClean="0"/>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1ACB1-5666-45E6-A647-946C7736E9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80BAFE-DE5F-4F2F-8F6C-59EE301A00EC}" type="datetimeFigureOut">
              <a:rPr lang="en-US" smtClean="0"/>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1ACB1-5666-45E6-A647-946C7736E9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80BAFE-DE5F-4F2F-8F6C-59EE301A00EC}" type="datetimeFigureOut">
              <a:rPr lang="en-US" smtClean="0"/>
              <a:t>7/28/2012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1ACB1-5666-45E6-A647-946C7736E9E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80BAFE-DE5F-4F2F-8F6C-59EE301A00EC}" type="datetimeFigureOut">
              <a:rPr lang="en-US" smtClean="0"/>
              <a:t>7/28/2012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1ACB1-5666-45E6-A647-946C7736E9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180BAFE-DE5F-4F2F-8F6C-59EE301A00EC}" type="datetimeFigureOut">
              <a:rPr lang="en-US" smtClean="0"/>
              <a:t>7/28/2012</a:t>
            </a:fld>
            <a:endParaRPr lang="en-US"/>
          </a:p>
        </p:txBody>
      </p:sp>
      <p:sp>
        <p:nvSpPr>
          <p:cNvPr id="27" name="Slide Number Placeholder 26"/>
          <p:cNvSpPr>
            <a:spLocks noGrp="1"/>
          </p:cNvSpPr>
          <p:nvPr>
            <p:ph type="sldNum" sz="quarter" idx="11"/>
          </p:nvPr>
        </p:nvSpPr>
        <p:spPr/>
        <p:txBody>
          <a:bodyPr rtlCol="0"/>
          <a:lstStyle/>
          <a:p>
            <a:fld id="{1D31ACB1-5666-45E6-A647-946C7736E9E7}"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180BAFE-DE5F-4F2F-8F6C-59EE301A00EC}" type="datetimeFigureOut">
              <a:rPr lang="en-US" smtClean="0"/>
              <a:t>7/28/2012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1D31ACB1-5666-45E6-A647-946C7736E9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0BAFE-DE5F-4F2F-8F6C-59EE301A00EC}" type="datetimeFigureOut">
              <a:rPr lang="en-US" smtClean="0"/>
              <a:t>7/28/2012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1ACB1-5666-45E6-A647-946C7736E9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80BAFE-DE5F-4F2F-8F6C-59EE301A00EC}" type="datetimeFigureOut">
              <a:rPr lang="en-US" smtClean="0"/>
              <a:t>7/28/2012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1ACB1-5666-45E6-A647-946C7736E9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80BAFE-DE5F-4F2F-8F6C-59EE301A00EC}" type="datetimeFigureOut">
              <a:rPr lang="en-US" smtClean="0"/>
              <a:t>7/28/2012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1ACB1-5666-45E6-A647-946C7736E9E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180BAFE-DE5F-4F2F-8F6C-59EE301A00EC}" type="datetimeFigureOut">
              <a:rPr lang="en-US" smtClean="0"/>
              <a:t>7/28/2012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D31ACB1-5666-45E6-A647-946C7736E9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1AYRtC_AC6o"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Linguistic anthropology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23471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word </a:t>
            </a:r>
            <a:r>
              <a:rPr lang="en-US" i="1" dirty="0" smtClean="0"/>
              <a:t>homosexual</a:t>
            </a:r>
            <a:endParaRPr lang="en-US" dirty="0"/>
          </a:p>
        </p:txBody>
      </p:sp>
      <p:sp>
        <p:nvSpPr>
          <p:cNvPr id="3" name="Content Placeholder 2"/>
          <p:cNvSpPr>
            <a:spLocks noGrp="1"/>
          </p:cNvSpPr>
          <p:nvPr>
            <p:ph idx="1"/>
          </p:nvPr>
        </p:nvSpPr>
        <p:spPr/>
        <p:txBody>
          <a:bodyPr/>
          <a:lstStyle/>
          <a:p>
            <a:r>
              <a:rPr lang="en-US" dirty="0">
                <a:hlinkClick r:id="rId3"/>
              </a:rPr>
              <a:t>http://</a:t>
            </a:r>
            <a:r>
              <a:rPr lang="en-US" dirty="0" smtClean="0">
                <a:hlinkClick r:id="rId3"/>
              </a:rPr>
              <a:t>www.youtube.com/watch?v=1AYRtC_AC6o</a:t>
            </a:r>
            <a:endParaRPr lang="en-US" dirty="0" smtClean="0"/>
          </a:p>
          <a:p>
            <a:r>
              <a:rPr lang="en-US" dirty="0" smtClean="0"/>
              <a:t>What do you think? Is </a:t>
            </a:r>
            <a:r>
              <a:rPr lang="en-US" i="1" dirty="0" smtClean="0"/>
              <a:t>homosexual</a:t>
            </a:r>
            <a:r>
              <a:rPr lang="en-US" dirty="0" smtClean="0"/>
              <a:t> a pejorative term?</a:t>
            </a:r>
          </a:p>
          <a:p>
            <a:r>
              <a:rPr lang="en-US" dirty="0" smtClean="0"/>
              <a:t>Do you think the reasoning of each presenter was sound?</a:t>
            </a:r>
          </a:p>
        </p:txBody>
      </p:sp>
    </p:spTree>
    <p:extLst>
      <p:ext uri="{BB962C8B-B14F-4D97-AF65-F5344CB8AC3E}">
        <p14:creationId xmlns:p14="http://schemas.microsoft.com/office/powerpoint/2010/main" val="4100878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and relationships</a:t>
            </a:r>
            <a:endParaRPr lang="en-US" dirty="0"/>
          </a:p>
        </p:txBody>
      </p:sp>
      <p:sp>
        <p:nvSpPr>
          <p:cNvPr id="3" name="Content Placeholder 2"/>
          <p:cNvSpPr>
            <a:spLocks noGrp="1"/>
          </p:cNvSpPr>
          <p:nvPr>
            <p:ph idx="1"/>
          </p:nvPr>
        </p:nvSpPr>
        <p:spPr/>
        <p:txBody>
          <a:bodyPr/>
          <a:lstStyle/>
          <a:p>
            <a:r>
              <a:rPr lang="en-US" dirty="0" smtClean="0"/>
              <a:t>We can use language differently in order to show relationships with people</a:t>
            </a:r>
          </a:p>
          <a:p>
            <a:r>
              <a:rPr lang="en-US" i="1" dirty="0" smtClean="0"/>
              <a:t>Honorifics</a:t>
            </a:r>
            <a:r>
              <a:rPr lang="en-US" dirty="0" smtClean="0"/>
              <a:t>, terms of address for people with whom one maintains a particular social distance, are one way of doing this</a:t>
            </a:r>
          </a:p>
          <a:p>
            <a:pPr lvl="1"/>
            <a:r>
              <a:rPr lang="en-US" dirty="0" smtClean="0"/>
              <a:t>In many languages this is the ‘T/V’ distinction, where T (informal) pronouns are used to express solidarity, familiarity and closeness, while V (formal) pronouns are for distance and respect</a:t>
            </a:r>
          </a:p>
          <a:p>
            <a:endParaRPr lang="en-US" dirty="0"/>
          </a:p>
        </p:txBody>
      </p:sp>
    </p:spTree>
    <p:extLst>
      <p:ext uri="{BB962C8B-B14F-4D97-AF65-F5344CB8AC3E}">
        <p14:creationId xmlns:p14="http://schemas.microsoft.com/office/powerpoint/2010/main" val="649740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Politeness can be very important</a:t>
            </a:r>
          </a:p>
          <a:p>
            <a:pPr lvl="1"/>
            <a:r>
              <a:rPr lang="en-US" dirty="0" smtClean="0"/>
              <a:t>There’s a difference between “Would it bother me if we work in silence for a little bit?” and “Shut your face.”</a:t>
            </a:r>
          </a:p>
          <a:p>
            <a:pPr lvl="1"/>
            <a:r>
              <a:rPr lang="en-US" dirty="0" smtClean="0"/>
              <a:t>What is the proper way to greet a friend? A teacher? A parent?</a:t>
            </a:r>
          </a:p>
          <a:p>
            <a:r>
              <a:rPr lang="en-US" dirty="0" smtClean="0"/>
              <a:t>We will often say things in a way that will keep us from being seen in a poor light, that helps us </a:t>
            </a:r>
            <a:r>
              <a:rPr lang="en-US" i="1" dirty="0" smtClean="0"/>
              <a:t>save face</a:t>
            </a:r>
            <a:endParaRPr lang="en-US" dirty="0" smtClean="0"/>
          </a:p>
          <a:p>
            <a:endParaRPr lang="en-US" dirty="0"/>
          </a:p>
        </p:txBody>
      </p:sp>
    </p:spTree>
    <p:extLst>
      <p:ext uri="{BB962C8B-B14F-4D97-AF65-F5344CB8AC3E}">
        <p14:creationId xmlns:p14="http://schemas.microsoft.com/office/powerpoint/2010/main" val="2130909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Linguistic construction of identity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we discussed, structured variation is affected by many different social (and linguistic) factors</a:t>
            </a:r>
          </a:p>
          <a:p>
            <a:r>
              <a:rPr lang="en-US" dirty="0" smtClean="0"/>
              <a:t>As a result no single variant points to one linguistic identity instead of another</a:t>
            </a:r>
          </a:p>
          <a:p>
            <a:pPr lvl="1"/>
            <a:r>
              <a:rPr lang="en-US" dirty="0" smtClean="0"/>
              <a:t>Forms have </a:t>
            </a:r>
            <a:r>
              <a:rPr lang="en-US" i="1" dirty="0" smtClean="0"/>
              <a:t>multiple </a:t>
            </a:r>
            <a:r>
              <a:rPr lang="en-US" i="1" dirty="0" err="1" smtClean="0"/>
              <a:t>indexicality</a:t>
            </a:r>
            <a:r>
              <a:rPr lang="en-US" dirty="0" smtClean="0"/>
              <a:t> – point to numerous possible levels of meaning, connotation and identity</a:t>
            </a:r>
          </a:p>
          <a:p>
            <a:r>
              <a:rPr lang="en-US" dirty="0" smtClean="0"/>
              <a:t>People judge others and make assumptions about them by how they speak</a:t>
            </a:r>
          </a:p>
          <a:p>
            <a:pPr lvl="1"/>
            <a:r>
              <a:rPr lang="en-US" dirty="0" smtClean="0"/>
              <a:t>We can use these assumptions to influence our speech and therefore how we are viewed and how we view ourselves</a:t>
            </a:r>
          </a:p>
        </p:txBody>
      </p:sp>
    </p:spTree>
    <p:extLst>
      <p:ext uri="{BB962C8B-B14F-4D97-AF65-F5344CB8AC3E}">
        <p14:creationId xmlns:p14="http://schemas.microsoft.com/office/powerpoint/2010/main" val="1125230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Ethnoscience</a:t>
            </a:r>
            <a:endParaRPr lang="en-US" dirty="0"/>
          </a:p>
        </p:txBody>
      </p:sp>
      <p:sp>
        <p:nvSpPr>
          <p:cNvPr id="3" name="Content Placeholder 2"/>
          <p:cNvSpPr>
            <a:spLocks noGrp="1"/>
          </p:cNvSpPr>
          <p:nvPr>
            <p:ph idx="1"/>
          </p:nvPr>
        </p:nvSpPr>
        <p:spPr/>
        <p:txBody>
          <a:bodyPr>
            <a:normAutofit lnSpcReduction="10000"/>
          </a:bodyPr>
          <a:lstStyle/>
          <a:p>
            <a:r>
              <a:rPr lang="en-US" dirty="0" smtClean="0"/>
              <a:t>Science done using categories of each culture</a:t>
            </a:r>
          </a:p>
          <a:p>
            <a:r>
              <a:rPr lang="en-US" dirty="0" smtClean="0"/>
              <a:t>Much of the knowledge of a group is encoded in the vocabulary of a language</a:t>
            </a:r>
          </a:p>
          <a:p>
            <a:pPr lvl="1"/>
            <a:r>
              <a:rPr lang="en-US" dirty="0" smtClean="0"/>
              <a:t>Scientists learn a great deal about the species that populate a certain area by learning the language of a local group and how they refer to them</a:t>
            </a:r>
          </a:p>
          <a:p>
            <a:pPr lvl="1"/>
            <a:r>
              <a:rPr lang="en-US" dirty="0" smtClean="0"/>
              <a:t>The Creole population of French Guiana has hundreds of words for different plants found in the Amazon that are used for medicinal purposes, as well as their own theory of medicine that attributes sicknesses to </a:t>
            </a:r>
            <a:r>
              <a:rPr lang="en-US" i="1" dirty="0" smtClean="0"/>
              <a:t>hot</a:t>
            </a:r>
            <a:r>
              <a:rPr lang="en-US" dirty="0" smtClean="0"/>
              <a:t> and </a:t>
            </a:r>
            <a:r>
              <a:rPr lang="en-US" i="1" dirty="0" smtClean="0"/>
              <a:t>cold</a:t>
            </a:r>
            <a:r>
              <a:rPr lang="en-US" dirty="0" smtClean="0"/>
              <a:t> humors</a:t>
            </a:r>
            <a:endParaRPr lang="en-US" dirty="0"/>
          </a:p>
        </p:txBody>
      </p:sp>
    </p:spTree>
    <p:extLst>
      <p:ext uri="{BB962C8B-B14F-4D97-AF65-F5344CB8AC3E}">
        <p14:creationId xmlns:p14="http://schemas.microsoft.com/office/powerpoint/2010/main" val="2910319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Kinship terminology</a:t>
            </a:r>
          </a:p>
          <a:p>
            <a:pPr lvl="1"/>
            <a:r>
              <a:rPr lang="en-US" dirty="0" smtClean="0"/>
              <a:t>Ways of viewing genealogy is another sort of science</a:t>
            </a:r>
          </a:p>
          <a:p>
            <a:pPr lvl="1"/>
            <a:r>
              <a:rPr lang="en-US" dirty="0" smtClean="0"/>
              <a:t>Different societies have different family structures</a:t>
            </a:r>
          </a:p>
          <a:p>
            <a:pPr lvl="1"/>
            <a:r>
              <a:rPr lang="en-US" dirty="0" smtClean="0"/>
              <a:t>Italian </a:t>
            </a:r>
            <a:r>
              <a:rPr lang="en-US" i="1" dirty="0" err="1" smtClean="0"/>
              <a:t>nieta</a:t>
            </a:r>
            <a:r>
              <a:rPr lang="en-US" dirty="0" smtClean="0"/>
              <a:t> can be ‘granddaughter’ or ‘niece’</a:t>
            </a:r>
          </a:p>
          <a:p>
            <a:pPr lvl="1"/>
            <a:r>
              <a:rPr lang="en-US" dirty="0" smtClean="0"/>
              <a:t>In Lwitakho, a Bantu language of Kenya, </a:t>
            </a:r>
            <a:r>
              <a:rPr lang="en-US" i="1" dirty="0" err="1" smtClean="0"/>
              <a:t>amwavu</a:t>
            </a:r>
            <a:r>
              <a:rPr lang="en-US" dirty="0" smtClean="0"/>
              <a:t> is ‘same-sex sibling’ while </a:t>
            </a:r>
            <a:r>
              <a:rPr lang="en-US" i="1" dirty="0" err="1" smtClean="0"/>
              <a:t>votso</a:t>
            </a:r>
            <a:r>
              <a:rPr lang="en-US" dirty="0" smtClean="0"/>
              <a:t> is ‘opposite-sex sibling’</a:t>
            </a:r>
          </a:p>
          <a:p>
            <a:pPr lvl="1"/>
            <a:r>
              <a:rPr lang="en-US" dirty="0" smtClean="0"/>
              <a:t>In Quechua, sons belong to fathers and daughters to mothers</a:t>
            </a:r>
          </a:p>
          <a:p>
            <a:pPr lvl="2"/>
            <a:r>
              <a:rPr lang="en-US" dirty="0" smtClean="0"/>
              <a:t>Brother of a boy: </a:t>
            </a:r>
            <a:r>
              <a:rPr lang="en-US" i="1" dirty="0" err="1" smtClean="0"/>
              <a:t>wauqi</a:t>
            </a:r>
            <a:r>
              <a:rPr lang="en-US" dirty="0" smtClean="0"/>
              <a:t>; brother of a girl: </a:t>
            </a:r>
            <a:r>
              <a:rPr lang="en-US" i="1" dirty="0" err="1" smtClean="0"/>
              <a:t>tura</a:t>
            </a:r>
            <a:endParaRPr lang="en-US" i="1" dirty="0" smtClean="0"/>
          </a:p>
          <a:p>
            <a:pPr lvl="2"/>
            <a:r>
              <a:rPr lang="en-US" dirty="0" smtClean="0"/>
              <a:t>Sister of a boy: </a:t>
            </a:r>
            <a:r>
              <a:rPr lang="en-US" i="1" dirty="0" err="1" smtClean="0"/>
              <a:t>pana</a:t>
            </a:r>
            <a:r>
              <a:rPr lang="en-US" dirty="0" smtClean="0"/>
              <a:t>; sister of a girl: </a:t>
            </a:r>
            <a:r>
              <a:rPr lang="en-US" i="1" dirty="0" err="1" smtClean="0"/>
              <a:t>ñaña</a:t>
            </a:r>
            <a:endParaRPr lang="en-US" i="1" dirty="0"/>
          </a:p>
        </p:txBody>
      </p:sp>
    </p:spTree>
    <p:extLst>
      <p:ext uri="{BB962C8B-B14F-4D97-AF65-F5344CB8AC3E}">
        <p14:creationId xmlns:p14="http://schemas.microsoft.com/office/powerpoint/2010/main" val="190060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Ethnography of communication</a:t>
            </a:r>
            <a:endParaRPr lang="en-US" dirty="0"/>
          </a:p>
        </p:txBody>
      </p:sp>
      <p:sp>
        <p:nvSpPr>
          <p:cNvPr id="3" name="Content Placeholder 2"/>
          <p:cNvSpPr>
            <a:spLocks noGrp="1"/>
          </p:cNvSpPr>
          <p:nvPr>
            <p:ph idx="1"/>
          </p:nvPr>
        </p:nvSpPr>
        <p:spPr/>
        <p:txBody>
          <a:bodyPr/>
          <a:lstStyle/>
          <a:p>
            <a:r>
              <a:rPr lang="en-US" dirty="0" smtClean="0"/>
              <a:t>Developed early on by IU graduate Dell </a:t>
            </a:r>
            <a:r>
              <a:rPr lang="en-US" dirty="0" err="1" smtClean="0"/>
              <a:t>Hymes</a:t>
            </a:r>
            <a:endParaRPr lang="en-US" dirty="0" smtClean="0"/>
          </a:p>
          <a:p>
            <a:r>
              <a:rPr lang="en-US" dirty="0" smtClean="0"/>
              <a:t>Revolves around notion of </a:t>
            </a:r>
            <a:r>
              <a:rPr lang="en-US" i="1" dirty="0" smtClean="0"/>
              <a:t>communicative competence</a:t>
            </a:r>
            <a:r>
              <a:rPr lang="en-US" dirty="0" smtClean="0"/>
              <a:t> – knowledge of what the appropriate way to speak in a given situation is</a:t>
            </a:r>
          </a:p>
          <a:p>
            <a:r>
              <a:rPr lang="en-US" dirty="0" smtClean="0"/>
              <a:t>We can describe how language interaction proceeds by using tools of </a:t>
            </a:r>
            <a:r>
              <a:rPr lang="en-US" i="1" dirty="0" smtClean="0"/>
              <a:t>ethnography</a:t>
            </a:r>
            <a:r>
              <a:rPr lang="en-US" dirty="0" smtClean="0"/>
              <a:t>, the documentation of a culture</a:t>
            </a:r>
            <a:endParaRPr lang="en-US" dirty="0"/>
          </a:p>
        </p:txBody>
      </p:sp>
    </p:spTree>
    <p:extLst>
      <p:ext uri="{BB962C8B-B14F-4D97-AF65-F5344CB8AC3E}">
        <p14:creationId xmlns:p14="http://schemas.microsoft.com/office/powerpoint/2010/main" val="3462490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SPEAKING model</a:t>
            </a:r>
            <a:endParaRPr lang="en-US" dirty="0"/>
          </a:p>
        </p:txBody>
      </p:sp>
      <p:sp>
        <p:nvSpPr>
          <p:cNvPr id="3" name="Content Placeholder 2"/>
          <p:cNvSpPr>
            <a:spLocks noGrp="1"/>
          </p:cNvSpPr>
          <p:nvPr>
            <p:ph idx="1"/>
          </p:nvPr>
        </p:nvSpPr>
        <p:spPr>
          <a:xfrm>
            <a:off x="228600" y="2249424"/>
            <a:ext cx="8686800" cy="4325112"/>
          </a:xfrm>
        </p:spPr>
        <p:txBody>
          <a:bodyPr/>
          <a:lstStyle/>
          <a:p>
            <a:r>
              <a:rPr lang="en-US" u="sng" dirty="0" smtClean="0"/>
              <a:t>S</a:t>
            </a:r>
            <a:r>
              <a:rPr lang="en-US" dirty="0" smtClean="0"/>
              <a:t>etting – physical, temporal, social context</a:t>
            </a:r>
          </a:p>
          <a:p>
            <a:r>
              <a:rPr lang="en-US" u="sng" dirty="0" smtClean="0"/>
              <a:t>P</a:t>
            </a:r>
            <a:r>
              <a:rPr lang="en-US" dirty="0" smtClean="0"/>
              <a:t>articipants – who is talking? listening? watching?</a:t>
            </a:r>
          </a:p>
          <a:p>
            <a:r>
              <a:rPr lang="en-US" u="sng" dirty="0" smtClean="0"/>
              <a:t>E</a:t>
            </a:r>
            <a:r>
              <a:rPr lang="en-US" dirty="0" smtClean="0"/>
              <a:t>nds – what do the participants hope to get?</a:t>
            </a:r>
          </a:p>
          <a:p>
            <a:r>
              <a:rPr lang="en-US" u="sng" dirty="0" smtClean="0"/>
              <a:t>A</a:t>
            </a:r>
            <a:r>
              <a:rPr lang="en-US" dirty="0" smtClean="0"/>
              <a:t>ct sequences – how do things play out?</a:t>
            </a:r>
          </a:p>
          <a:p>
            <a:r>
              <a:rPr lang="en-US" u="sng" dirty="0" smtClean="0"/>
              <a:t>K</a:t>
            </a:r>
            <a:r>
              <a:rPr lang="en-US" dirty="0" smtClean="0"/>
              <a:t>ey – what is the tenor of the interaction?</a:t>
            </a:r>
          </a:p>
          <a:p>
            <a:r>
              <a:rPr lang="en-US" u="sng" dirty="0" smtClean="0"/>
              <a:t>I</a:t>
            </a:r>
            <a:r>
              <a:rPr lang="en-US" dirty="0" smtClean="0"/>
              <a:t>nstrumentalities – written? standard?</a:t>
            </a:r>
          </a:p>
          <a:p>
            <a:r>
              <a:rPr lang="en-US" u="sng" dirty="0" smtClean="0"/>
              <a:t>N</a:t>
            </a:r>
            <a:r>
              <a:rPr lang="en-US" dirty="0" smtClean="0"/>
              <a:t>orms – what are the conventions used?</a:t>
            </a:r>
          </a:p>
          <a:p>
            <a:r>
              <a:rPr lang="en-US" u="sng" dirty="0" smtClean="0"/>
              <a:t>G</a:t>
            </a:r>
            <a:r>
              <a:rPr lang="en-US" dirty="0" smtClean="0"/>
              <a:t>enres – what kind of speech event is it?</a:t>
            </a:r>
            <a:endParaRPr lang="en-US" dirty="0"/>
          </a:p>
        </p:txBody>
      </p:sp>
    </p:spTree>
    <p:extLst>
      <p:ext uri="{BB962C8B-B14F-4D97-AF65-F5344CB8AC3E}">
        <p14:creationId xmlns:p14="http://schemas.microsoft.com/office/powerpoint/2010/main" val="3735125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Language and thought</a:t>
            </a:r>
          </a:p>
          <a:p>
            <a:pPr lvl="1"/>
            <a:r>
              <a:rPr lang="en-US" dirty="0" smtClean="0"/>
              <a:t>Linguistic determinism</a:t>
            </a:r>
          </a:p>
          <a:p>
            <a:pPr lvl="1"/>
            <a:r>
              <a:rPr lang="en-US" dirty="0" smtClean="0"/>
              <a:t>Language and equality</a:t>
            </a:r>
          </a:p>
          <a:p>
            <a:r>
              <a:rPr lang="en-US" dirty="0" smtClean="0"/>
              <a:t>Linguistic taboos</a:t>
            </a:r>
          </a:p>
          <a:p>
            <a:r>
              <a:rPr lang="en-US" dirty="0" smtClean="0"/>
              <a:t>Language and relationships</a:t>
            </a:r>
          </a:p>
          <a:p>
            <a:r>
              <a:rPr lang="en-US" dirty="0" smtClean="0"/>
              <a:t>Language and identity</a:t>
            </a:r>
          </a:p>
          <a:p>
            <a:r>
              <a:rPr lang="en-US" dirty="0" err="1"/>
              <a:t>Ethnoscience</a:t>
            </a:r>
            <a:endParaRPr lang="en-US" dirty="0"/>
          </a:p>
          <a:p>
            <a:r>
              <a:rPr lang="en-US" dirty="0" smtClean="0"/>
              <a:t>Ethnography of communication</a:t>
            </a:r>
          </a:p>
          <a:p>
            <a:endParaRPr lang="en-US" dirty="0"/>
          </a:p>
        </p:txBody>
      </p:sp>
    </p:spTree>
    <p:extLst>
      <p:ext uri="{BB962C8B-B14F-4D97-AF65-F5344CB8AC3E}">
        <p14:creationId xmlns:p14="http://schemas.microsoft.com/office/powerpoint/2010/main" val="3994027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anthropology?</a:t>
            </a:r>
            <a:endParaRPr lang="en-US" dirty="0"/>
          </a:p>
        </p:txBody>
      </p:sp>
      <p:sp>
        <p:nvSpPr>
          <p:cNvPr id="3" name="Content Placeholder 2"/>
          <p:cNvSpPr>
            <a:spLocks noGrp="1"/>
          </p:cNvSpPr>
          <p:nvPr>
            <p:ph idx="1"/>
          </p:nvPr>
        </p:nvSpPr>
        <p:spPr/>
        <p:txBody>
          <a:bodyPr/>
          <a:lstStyle/>
          <a:p>
            <a:r>
              <a:rPr lang="en-US" dirty="0" smtClean="0"/>
              <a:t>The scientific study of culture</a:t>
            </a:r>
          </a:p>
          <a:p>
            <a:r>
              <a:rPr lang="en-US" dirty="0" smtClean="0"/>
              <a:t>Linguistic anthropology is concerned with the relationship between language and culture</a:t>
            </a:r>
            <a:endParaRPr lang="en-US" dirty="0"/>
          </a:p>
        </p:txBody>
      </p:sp>
    </p:spTree>
    <p:extLst>
      <p:ext uri="{BB962C8B-B14F-4D97-AF65-F5344CB8AC3E}">
        <p14:creationId xmlns:p14="http://schemas.microsoft.com/office/powerpoint/2010/main" val="2377607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and thought</a:t>
            </a:r>
            <a:endParaRPr lang="en-US" dirty="0"/>
          </a:p>
        </p:txBody>
      </p:sp>
      <p:sp>
        <p:nvSpPr>
          <p:cNvPr id="3" name="Content Placeholder 2"/>
          <p:cNvSpPr>
            <a:spLocks noGrp="1"/>
          </p:cNvSpPr>
          <p:nvPr>
            <p:ph idx="1"/>
          </p:nvPr>
        </p:nvSpPr>
        <p:spPr/>
        <p:txBody>
          <a:bodyPr>
            <a:normAutofit lnSpcReduction="10000"/>
          </a:bodyPr>
          <a:lstStyle/>
          <a:p>
            <a:r>
              <a:rPr lang="en-US" dirty="0" smtClean="0"/>
              <a:t>Much discussion of this topic has ben influenced by the Sapir-Whorf hypothesis: </a:t>
            </a:r>
            <a:r>
              <a:rPr lang="en-US" i="1" dirty="0" smtClean="0"/>
              <a:t>The way our grammar works directly shapes the way we conceive of reality, and therefore differences in our languages result in differences in our worldviews</a:t>
            </a:r>
            <a:endParaRPr lang="en-US" dirty="0" smtClean="0"/>
          </a:p>
          <a:p>
            <a:pPr lvl="1"/>
            <a:r>
              <a:rPr lang="en-US" dirty="0" smtClean="0"/>
              <a:t>The first half is known as </a:t>
            </a:r>
            <a:r>
              <a:rPr lang="en-US" i="1" dirty="0" smtClean="0"/>
              <a:t>linguistic determinism</a:t>
            </a:r>
            <a:r>
              <a:rPr lang="en-US" dirty="0" smtClean="0"/>
              <a:t>, and the second as </a:t>
            </a:r>
            <a:r>
              <a:rPr lang="en-US" i="1" dirty="0" smtClean="0"/>
              <a:t>linguistic relativity</a:t>
            </a:r>
            <a:endParaRPr lang="en-US" dirty="0" smtClean="0"/>
          </a:p>
          <a:p>
            <a:pPr lvl="1"/>
            <a:r>
              <a:rPr lang="en-US" dirty="0" smtClean="0"/>
              <a:t>Based on studies of Hopi</a:t>
            </a:r>
          </a:p>
          <a:p>
            <a:pPr lvl="1"/>
            <a:r>
              <a:rPr lang="en-US" dirty="0" smtClean="0"/>
              <a:t>What do you think of this at first glance?</a:t>
            </a:r>
          </a:p>
          <a:p>
            <a:endParaRPr lang="en-US" dirty="0"/>
          </a:p>
        </p:txBody>
      </p:sp>
    </p:spTree>
    <p:extLst>
      <p:ext uri="{BB962C8B-B14F-4D97-AF65-F5344CB8AC3E}">
        <p14:creationId xmlns:p14="http://schemas.microsoft.com/office/powerpoint/2010/main" val="2290001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 caveats</a:t>
            </a:r>
          </a:p>
          <a:p>
            <a:pPr lvl="1"/>
            <a:r>
              <a:rPr lang="en-US" dirty="0" smtClean="0"/>
              <a:t>Some people interpret this to include all parts of language, words and grammar alike, but Whorf was more interested in what grammars REQUIRE you to say rather than what they allow you to say</a:t>
            </a:r>
          </a:p>
          <a:p>
            <a:pPr lvl="1"/>
            <a:r>
              <a:rPr lang="en-US" dirty="0" smtClean="0"/>
              <a:t>There is a weak version: Language and thought mutually influence each other</a:t>
            </a:r>
            <a:endParaRPr lang="en-US" dirty="0"/>
          </a:p>
        </p:txBody>
      </p:sp>
    </p:spTree>
    <p:extLst>
      <p:ext uri="{BB962C8B-B14F-4D97-AF65-F5344CB8AC3E}">
        <p14:creationId xmlns:p14="http://schemas.microsoft.com/office/powerpoint/2010/main" val="844066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thought, and color</a:t>
            </a:r>
            <a:endParaRPr lang="en-US" dirty="0"/>
          </a:p>
        </p:txBody>
      </p:sp>
      <p:sp>
        <p:nvSpPr>
          <p:cNvPr id="3" name="Content Placeholder 2"/>
          <p:cNvSpPr>
            <a:spLocks noGrp="1"/>
          </p:cNvSpPr>
          <p:nvPr>
            <p:ph idx="1"/>
          </p:nvPr>
        </p:nvSpPr>
        <p:spPr/>
        <p:txBody>
          <a:bodyPr/>
          <a:lstStyle/>
          <a:p>
            <a:r>
              <a:rPr lang="en-US" dirty="0" smtClean="0"/>
              <a:t>Color is broken down in roughly similar ways in the world’s languages</a:t>
            </a:r>
          </a:p>
          <a:p>
            <a:pPr lvl="1"/>
            <a:r>
              <a:rPr lang="en-US" dirty="0" smtClean="0"/>
              <a:t>If there are two color words: black &amp; white</a:t>
            </a:r>
          </a:p>
          <a:p>
            <a:pPr lvl="1"/>
            <a:r>
              <a:rPr lang="en-US" dirty="0" smtClean="0"/>
              <a:t>3 words: add red</a:t>
            </a:r>
          </a:p>
          <a:p>
            <a:pPr lvl="1"/>
            <a:r>
              <a:rPr lang="en-US" dirty="0" smtClean="0"/>
              <a:t>4 words: add green or yellow</a:t>
            </a:r>
          </a:p>
          <a:p>
            <a:pPr lvl="1"/>
            <a:r>
              <a:rPr lang="en-US" dirty="0" smtClean="0"/>
              <a:t>5 words: add the other one of those</a:t>
            </a:r>
          </a:p>
          <a:p>
            <a:pPr lvl="1"/>
            <a:r>
              <a:rPr lang="en-US" dirty="0" smtClean="0"/>
              <a:t>6 words: add blue</a:t>
            </a:r>
          </a:p>
          <a:p>
            <a:pPr lvl="1"/>
            <a:r>
              <a:rPr lang="en-US" dirty="0" smtClean="0"/>
              <a:t>7 words: add brown</a:t>
            </a:r>
          </a:p>
          <a:p>
            <a:pPr lvl="1"/>
            <a:r>
              <a:rPr lang="en-US" dirty="0" smtClean="0"/>
              <a:t>8-11: add purple, gray, pink or orange</a:t>
            </a:r>
            <a:endParaRPr lang="en-US" dirty="0"/>
          </a:p>
        </p:txBody>
      </p:sp>
    </p:spTree>
    <p:extLst>
      <p:ext uri="{BB962C8B-B14F-4D97-AF65-F5344CB8AC3E}">
        <p14:creationId xmlns:p14="http://schemas.microsoft.com/office/powerpoint/2010/main" val="4213720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and equality</a:t>
            </a:r>
            <a:endParaRPr lang="en-US" dirty="0"/>
          </a:p>
        </p:txBody>
      </p:sp>
      <p:sp>
        <p:nvSpPr>
          <p:cNvPr id="3" name="Content Placeholder 2"/>
          <p:cNvSpPr>
            <a:spLocks noGrp="1"/>
          </p:cNvSpPr>
          <p:nvPr>
            <p:ph idx="1"/>
          </p:nvPr>
        </p:nvSpPr>
        <p:spPr>
          <a:xfrm>
            <a:off x="457200" y="2249424"/>
            <a:ext cx="8458200" cy="4325112"/>
          </a:xfrm>
        </p:spPr>
        <p:txBody>
          <a:bodyPr>
            <a:normAutofit fontScale="92500" lnSpcReduction="10000"/>
          </a:bodyPr>
          <a:lstStyle/>
          <a:p>
            <a:r>
              <a:rPr lang="en-US" dirty="0" smtClean="0"/>
              <a:t>If language can affect thought, then what happens when men and women are treated differently linguistically?</a:t>
            </a:r>
          </a:p>
          <a:p>
            <a:r>
              <a:rPr lang="en-US" dirty="0" smtClean="0"/>
              <a:t>Consider: fireman, mailman, policeman, mankind, man the battle stations, man-made, woman doctor, woman driver, male nurse, male </a:t>
            </a:r>
            <a:r>
              <a:rPr lang="en-US" dirty="0" smtClean="0"/>
              <a:t>nanny</a:t>
            </a:r>
          </a:p>
          <a:p>
            <a:pPr lvl="1"/>
            <a:r>
              <a:rPr lang="en-US" dirty="0" smtClean="0"/>
              <a:t>What do you notice about the first 6 words? The last 4?</a:t>
            </a:r>
            <a:endParaRPr lang="en-US" dirty="0" smtClean="0"/>
          </a:p>
          <a:p>
            <a:r>
              <a:rPr lang="en-US" dirty="0" smtClean="0"/>
              <a:t>More references to gender does not mean less social equality</a:t>
            </a:r>
          </a:p>
          <a:p>
            <a:pPr lvl="1"/>
            <a:r>
              <a:rPr lang="en-US" dirty="0" smtClean="0"/>
              <a:t>Persian and Chinese both lack different words for </a:t>
            </a:r>
            <a:r>
              <a:rPr lang="en-US" i="1" dirty="0" smtClean="0"/>
              <a:t>he </a:t>
            </a:r>
            <a:r>
              <a:rPr lang="en-US" dirty="0" smtClean="0"/>
              <a:t>and </a:t>
            </a:r>
            <a:r>
              <a:rPr lang="en-US" i="1" dirty="0" smtClean="0"/>
              <a:t>she</a:t>
            </a:r>
            <a:r>
              <a:rPr lang="en-US" dirty="0" smtClean="0"/>
              <a:t>, but their societies are not known for gender equality</a:t>
            </a:r>
            <a:endParaRPr lang="en-US" dirty="0"/>
          </a:p>
        </p:txBody>
      </p:sp>
    </p:spTree>
    <p:extLst>
      <p:ext uri="{BB962C8B-B14F-4D97-AF65-F5344CB8AC3E}">
        <p14:creationId xmlns:p14="http://schemas.microsoft.com/office/powerpoint/2010/main" val="1100676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Non-gender-neutral terms do affect the perception of concepts</a:t>
            </a:r>
          </a:p>
          <a:p>
            <a:pPr lvl="1"/>
            <a:r>
              <a:rPr lang="en-US" dirty="0" smtClean="0"/>
              <a:t>In languages with masculine and feminine gender, the masculine is default and therefore often assumed to be neutral</a:t>
            </a:r>
          </a:p>
          <a:p>
            <a:pPr lvl="1"/>
            <a:r>
              <a:rPr lang="en-US" dirty="0" smtClean="0"/>
              <a:t>When Italian children hear </a:t>
            </a:r>
            <a:r>
              <a:rPr lang="en-US" i="1" dirty="0" err="1" smtClean="0"/>
              <a:t>il</a:t>
            </a:r>
            <a:r>
              <a:rPr lang="en-US" i="1" dirty="0" smtClean="0"/>
              <a:t> </a:t>
            </a:r>
            <a:r>
              <a:rPr lang="en-US" i="1" dirty="0" err="1" smtClean="0"/>
              <a:t>dottore</a:t>
            </a:r>
            <a:r>
              <a:rPr lang="en-US" dirty="0" smtClean="0"/>
              <a:t> (‘</a:t>
            </a:r>
            <a:r>
              <a:rPr lang="en-US" dirty="0" err="1" smtClean="0"/>
              <a:t>the.MASC</a:t>
            </a:r>
            <a:r>
              <a:rPr lang="en-US" dirty="0" smtClean="0"/>
              <a:t> doctor’) they are surprised if they </a:t>
            </a:r>
            <a:r>
              <a:rPr lang="en-US" dirty="0" smtClean="0"/>
              <a:t>see an accompanying </a:t>
            </a:r>
            <a:r>
              <a:rPr lang="en-US" dirty="0" smtClean="0"/>
              <a:t>picture of a doctor who is a woman (</a:t>
            </a:r>
            <a:r>
              <a:rPr lang="en-US" dirty="0" err="1" smtClean="0"/>
              <a:t>Cacciari</a:t>
            </a:r>
            <a:r>
              <a:rPr lang="en-US" dirty="0" smtClean="0"/>
              <a:t> &amp; </a:t>
            </a:r>
            <a:r>
              <a:rPr lang="en-US" dirty="0" err="1" smtClean="0"/>
              <a:t>Padovani</a:t>
            </a:r>
            <a:r>
              <a:rPr lang="en-US" dirty="0" smtClean="0"/>
              <a:t> 2007)</a:t>
            </a:r>
            <a:endParaRPr lang="en-US" dirty="0"/>
          </a:p>
        </p:txBody>
      </p:sp>
    </p:spTree>
    <p:extLst>
      <p:ext uri="{BB962C8B-B14F-4D97-AF65-F5344CB8AC3E}">
        <p14:creationId xmlns:p14="http://schemas.microsoft.com/office/powerpoint/2010/main" val="3241350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Linguistic taboos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Some words are considered inappropriate to utter, because of their connotation or their denotation</a:t>
            </a:r>
          </a:p>
          <a:p>
            <a:pPr lvl="1"/>
            <a:r>
              <a:rPr lang="en-US" dirty="0" smtClean="0"/>
              <a:t>Swear words</a:t>
            </a:r>
          </a:p>
          <a:p>
            <a:pPr lvl="1"/>
            <a:r>
              <a:rPr lang="en-US" dirty="0" smtClean="0"/>
              <a:t>Ethnic slurs</a:t>
            </a:r>
          </a:p>
          <a:p>
            <a:pPr lvl="1"/>
            <a:r>
              <a:rPr lang="en-US" dirty="0" smtClean="0"/>
              <a:t>Terms for sexual activities</a:t>
            </a:r>
          </a:p>
          <a:p>
            <a:r>
              <a:rPr lang="en-US" dirty="0" smtClean="0"/>
              <a:t>Words can refer to things directly or in a roundabout way</a:t>
            </a:r>
          </a:p>
          <a:p>
            <a:pPr lvl="1"/>
            <a:r>
              <a:rPr lang="en-US" dirty="0" smtClean="0"/>
              <a:t>Euphemism: a nice way of saying something, e.g. </a:t>
            </a:r>
            <a:r>
              <a:rPr lang="en-US" dirty="0" smtClean="0"/>
              <a:t>‘My </a:t>
            </a:r>
            <a:r>
              <a:rPr lang="en-US" dirty="0" smtClean="0"/>
              <a:t>Aunt Flo is in town</a:t>
            </a:r>
            <a:r>
              <a:rPr lang="en-US" dirty="0" smtClean="0"/>
              <a:t>’</a:t>
            </a:r>
            <a:endParaRPr lang="en-US" dirty="0" smtClean="0"/>
          </a:p>
          <a:p>
            <a:pPr lvl="1"/>
            <a:r>
              <a:rPr lang="en-US" dirty="0" err="1" smtClean="0"/>
              <a:t>Orthophemism</a:t>
            </a:r>
            <a:r>
              <a:rPr lang="en-US" dirty="0" smtClean="0"/>
              <a:t>: a neutral way of saying something e.g. </a:t>
            </a:r>
            <a:r>
              <a:rPr lang="en-US" dirty="0" smtClean="0"/>
              <a:t>‘I’m menstruating; I’m on my period’</a:t>
            </a:r>
            <a:endParaRPr lang="en-US" dirty="0" smtClean="0"/>
          </a:p>
          <a:p>
            <a:pPr lvl="1"/>
            <a:r>
              <a:rPr lang="en-US" dirty="0" smtClean="0"/>
              <a:t>Dysphemism: a pejorative way of saying something e.g. </a:t>
            </a:r>
            <a:r>
              <a:rPr lang="en-US" dirty="0" smtClean="0"/>
              <a:t>‘I’m riding the red rag’</a:t>
            </a:r>
            <a:endParaRPr lang="en-US" dirty="0" smtClean="0"/>
          </a:p>
          <a:p>
            <a:r>
              <a:rPr lang="en-US" dirty="0" smtClean="0"/>
              <a:t>Taboo avoidance can lead to language change</a:t>
            </a:r>
          </a:p>
          <a:p>
            <a:pPr lvl="1"/>
            <a:r>
              <a:rPr lang="en-US" dirty="0" smtClean="0"/>
              <a:t>What is the dominant word for a male chicken?</a:t>
            </a:r>
            <a:endParaRPr lang="en-US" dirty="0"/>
          </a:p>
        </p:txBody>
      </p:sp>
    </p:spTree>
    <p:extLst>
      <p:ext uri="{BB962C8B-B14F-4D97-AF65-F5344CB8AC3E}">
        <p14:creationId xmlns:p14="http://schemas.microsoft.com/office/powerpoint/2010/main" val="8409523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389</TotalTime>
  <Words>1070</Words>
  <Application>Microsoft Office PowerPoint</Application>
  <PresentationFormat>On-screen Show (4:3)</PresentationFormat>
  <Paragraphs>111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vt:lpstr>
      <vt:lpstr>Linguistic anthropology</vt:lpstr>
      <vt:lpstr>Overview</vt:lpstr>
      <vt:lpstr>What is anthropology?</vt:lpstr>
      <vt:lpstr>Language and thought</vt:lpstr>
      <vt:lpstr>PowerPoint Presentation</vt:lpstr>
      <vt:lpstr>Language, thought, and color</vt:lpstr>
      <vt:lpstr>Language and equality</vt:lpstr>
      <vt:lpstr>PowerPoint Presentation</vt:lpstr>
      <vt:lpstr>Linguistic taboos</vt:lpstr>
      <vt:lpstr>The word homosexual</vt:lpstr>
      <vt:lpstr>Language and relationships</vt:lpstr>
      <vt:lpstr>PowerPoint Presentation</vt:lpstr>
      <vt:lpstr>Linguistic construction of identity</vt:lpstr>
      <vt:lpstr>Ethnoscience</vt:lpstr>
      <vt:lpstr>PowerPoint Presentation</vt:lpstr>
      <vt:lpstr>Ethnography of communication</vt:lpstr>
      <vt:lpstr>The SPEAKING model</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Linguistic anthropology</dc:title>
  <dc:creator>Jason and Matt</dc:creator>
  <cp:lastModifiedBy>Jason and Matt</cp:lastModifiedBy>
  <cp:revision>4</cp:revision>
  <dcterms:created xsi:type="dcterms:W3CDTF">2011-06-02T21:27:58Z</dcterms:created>
  <dcterms:modified xsi:type="dcterms:W3CDTF">2012-07-28T18:56:24Z</dcterms:modified>
</cp:coreProperties>
</file>