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7" r:id="rId21"/>
    <p:sldId id="279" r:id="rId22"/>
    <p:sldId id="278" r:id="rId2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5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83D899-311E-4DFF-B690-7F0B5B3F3494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7737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425DB93-6910-4FA5-B508-0D137A7ECF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1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C04A2E-1737-4703-BF3E-9AB851027B98}" type="slidenum">
              <a:t>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7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EBCA84A-A59D-4A14-8F18-57D33EABDB71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C059933-5E27-40B9-A2AC-23E3387991FE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9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CE3F0B9-C375-41BB-BDE6-B68A5FFE4DE7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58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00FBB27-6D99-469B-ADAB-83C328F0A61E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553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C74B15-1F42-48A5-971E-94642687BD8C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5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4A21700-6D9A-4AD5-8020-1BF205C54D86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0ABFC07-9346-4074-B343-E91F9418AB34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3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B9EA9E2-3949-47A6-A4CD-B6DA04993A58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2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D6AAD72-BA43-4EE0-BAFB-0241141C1CDE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5969BF-3D90-44AC-A4B8-A223F17D4AFF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5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4154CC9-3E13-4B34-849E-B7B6CB7D94C2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58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6F15E66-D0BD-4E79-BEE9-5AAC1C4AF9C5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4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F55135-EBEC-43AE-876E-B40EE989A0C6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08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357472-5650-4472-839C-F578B9FFEC9C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33E81BF-4921-4502-AC3C-9920AD6D24BE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7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91319B5-C6FA-4D55-976F-693ED23C240A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3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F671131-4B66-415A-8EFF-2EC51716EDEC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7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345" y="836604"/>
            <a:ext cx="7787283" cy="44551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75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345" y="5291772"/>
            <a:ext cx="7787283" cy="1864720"/>
          </a:xfrm>
        </p:spPr>
        <p:txBody>
          <a:bodyPr>
            <a:normAutofit/>
          </a:bodyPr>
          <a:lstStyle>
            <a:lvl1pPr marL="0" indent="0" algn="l">
              <a:buNone/>
              <a:defRPr sz="2205" baseline="0">
                <a:solidFill>
                  <a:schemeClr val="tx1">
                    <a:lumMod val="85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2205"/>
            </a:lvl3pPr>
            <a:lvl4pPr marL="1511915" indent="0" algn="ctr">
              <a:buNone/>
              <a:defRPr sz="2205"/>
            </a:lvl4pPr>
            <a:lvl5pPr marL="2015886" indent="0" algn="ctr">
              <a:buNone/>
              <a:defRPr sz="2205"/>
            </a:lvl5pPr>
            <a:lvl6pPr marL="2519858" indent="0" algn="ctr">
              <a:buNone/>
              <a:defRPr sz="2205"/>
            </a:lvl6pPr>
            <a:lvl7pPr marL="3023829" indent="0" algn="ctr">
              <a:buNone/>
              <a:defRPr sz="2205"/>
            </a:lvl7pPr>
            <a:lvl8pPr marL="3527801" indent="0" algn="ctr">
              <a:buNone/>
              <a:defRPr sz="2205"/>
            </a:lvl8pPr>
            <a:lvl9pPr marL="4031772" indent="0" algn="ctr">
              <a:buNone/>
              <a:defRPr sz="220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8023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fld id="{6D527D20-40A1-427C-897C-1FABA84FD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6F6D26-6790-47C6-8036-3018C7A51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0944" y="419982"/>
            <a:ext cx="2047627" cy="6500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40" y="419982"/>
            <a:ext cx="6394896" cy="6500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07B5D6-F689-4B41-808C-3A8219E02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4C8945-FA9D-4713-9972-01185435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345" y="836604"/>
            <a:ext cx="7787283" cy="445516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7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45" y="5291772"/>
            <a:ext cx="7787283" cy="1864720"/>
          </a:xfrm>
        </p:spPr>
        <p:txBody>
          <a:bodyPr anchor="t">
            <a:normAutofit/>
          </a:bodyPr>
          <a:lstStyle>
            <a:lvl1pPr marL="0" indent="0">
              <a:buNone/>
              <a:defRPr sz="220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C79A57-FF2B-4021-86FA-768A687B32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78023" cy="7559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721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345" y="2015915"/>
            <a:ext cx="3704630" cy="4796543"/>
          </a:xfrm>
        </p:spPr>
        <p:txBody>
          <a:bodyPr/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5514" y="2015915"/>
            <a:ext cx="3704630" cy="4796543"/>
          </a:xfrm>
        </p:spPr>
        <p:txBody>
          <a:bodyPr/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AE8C79-BC81-4066-8B1C-3C82A9599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8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45" y="1892879"/>
            <a:ext cx="3704630" cy="80636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84" b="0">
                <a:solidFill>
                  <a:schemeClr val="tx2"/>
                </a:solidFill>
              </a:defRPr>
            </a:lvl1pPr>
            <a:lvl2pPr marL="503972" indent="0">
              <a:buNone/>
              <a:defRPr sz="1984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345" y="2764110"/>
            <a:ext cx="3704630" cy="4039598"/>
          </a:xfrm>
        </p:spPr>
        <p:txBody>
          <a:bodyPr/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070554" y="1892879"/>
            <a:ext cx="3709670" cy="806365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984" b="0" kern="1200" spc="11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1007943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2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5514" y="2764110"/>
            <a:ext cx="3704630" cy="4039598"/>
          </a:xfrm>
        </p:spPr>
        <p:txBody>
          <a:bodyPr/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B64CD2-F0EA-4C5C-A73B-A0D868EA0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5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3E711B-07DB-4DDF-BFDC-3A64623E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8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9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563" y="503980"/>
            <a:ext cx="2646164" cy="1763921"/>
          </a:xfrm>
        </p:spPr>
        <p:txBody>
          <a:bodyPr anchor="b">
            <a:normAutofit/>
          </a:bodyPr>
          <a:lstStyle>
            <a:lvl1pPr>
              <a:defRPr sz="3086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31" y="755968"/>
            <a:ext cx="5026312" cy="6047740"/>
          </a:xfrm>
        </p:spPr>
        <p:txBody>
          <a:bodyPr/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5563" y="2314569"/>
            <a:ext cx="2646164" cy="419982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82"/>
              </a:spcBef>
              <a:buNone/>
              <a:defRPr sz="143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367FEC-7B96-4BAE-B34B-47B2B159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6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627758"/>
            <a:ext cx="9337179" cy="193191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795751"/>
            <a:ext cx="8253512" cy="1007957"/>
          </a:xfrm>
        </p:spPr>
        <p:txBody>
          <a:bodyPr anchor="b">
            <a:normAutofit/>
          </a:bodyPr>
          <a:lstStyle>
            <a:lvl1pPr>
              <a:defRPr sz="3086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9337179" cy="5653688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527">
                <a:solidFill>
                  <a:schemeClr val="bg1"/>
                </a:solidFill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047" y="6733590"/>
            <a:ext cx="8253512" cy="65809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82"/>
              </a:spcBef>
              <a:buNone/>
              <a:defRPr sz="1433">
                <a:solidFill>
                  <a:schemeClr val="bg1">
                    <a:lumMod val="85000"/>
                  </a:schemeClr>
                </a:solidFill>
              </a:defRPr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026474-4A94-49E8-9DCB-ABCE9B06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3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80475" y="0"/>
            <a:ext cx="806450" cy="75596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345" y="403182"/>
            <a:ext cx="8014097" cy="1461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345" y="2015915"/>
            <a:ext cx="7106841" cy="4796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633747" y="1150997"/>
            <a:ext cx="2099909" cy="301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7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09785" y="4510853"/>
            <a:ext cx="3947830" cy="301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7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677" y="6803709"/>
            <a:ext cx="756047" cy="654472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527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fld id="{C4D2AF42-760F-4052-9439-B422B3EA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6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409" kern="1200" spc="-5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589" indent="-201589" algn="l" defTabSz="1007943" rtl="0" eaLnBrk="1" latinLnBrk="0" hangingPunct="1">
        <a:lnSpc>
          <a:spcPct val="95000"/>
        </a:lnSpc>
        <a:spcBef>
          <a:spcPts val="1543"/>
        </a:spcBef>
        <a:spcAft>
          <a:spcPts val="220"/>
        </a:spcAft>
        <a:buClr>
          <a:schemeClr val="accent1"/>
        </a:buClr>
        <a:buSzPct val="80000"/>
        <a:buFont typeface="Arial" pitchFamily="34" charset="0"/>
        <a:buChar char="•"/>
        <a:defRPr sz="1984" kern="1200" spc="11" baseline="0">
          <a:solidFill>
            <a:schemeClr val="tx1"/>
          </a:solidFill>
          <a:latin typeface="+mn-lt"/>
          <a:ea typeface="+mn-ea"/>
          <a:cs typeface="+mn-cs"/>
        </a:defRPr>
      </a:lvl1pPr>
      <a:lvl2pPr marL="503972" indent="-201589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76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06354" indent="-201589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08737" indent="-201589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11120" indent="-201589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763680" indent="-251986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094370" indent="-251986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425060" indent="-251986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755750" indent="-251986" algn="l" defTabSz="1007943" rtl="0" eaLnBrk="1" latinLnBrk="0" hangingPunct="1">
        <a:lnSpc>
          <a:spcPct val="90000"/>
        </a:lnSpc>
        <a:spcBef>
          <a:spcPts val="331"/>
        </a:spcBef>
        <a:spcAft>
          <a:spcPts val="331"/>
        </a:spcAft>
        <a:buClr>
          <a:schemeClr val="accent1"/>
        </a:buClr>
        <a:buFont typeface="Wingdings 2" pitchFamily="18" charset="2"/>
        <a:buChar char=""/>
        <a:defRPr sz="154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18457" y="2305230"/>
            <a:ext cx="8572499" cy="2855877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/>
              <a:t>Nou</a:t>
            </a:r>
            <a:r>
              <a:rPr lang="en-US" dirty="0"/>
              <a:t> </a:t>
            </a:r>
            <a:r>
              <a:rPr lang="en-US" dirty="0" err="1"/>
              <a:t>oblije</a:t>
            </a:r>
            <a:r>
              <a:rPr lang="en-US" dirty="0"/>
              <a:t> pale </a:t>
            </a:r>
            <a:r>
              <a:rPr lang="en-US" dirty="0" err="1"/>
              <a:t>mo</a:t>
            </a:r>
            <a:r>
              <a:rPr lang="en-US" dirty="0"/>
              <a:t>-to: Negotiating boundaries between two dialects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10000"/>
          </a:bodyPr>
          <a:lstStyle/>
          <a:p>
            <a:pPr lvl="0" algn="ctr"/>
            <a:r>
              <a:rPr lang="en-US" dirty="0"/>
              <a:t>Jason F. </a:t>
            </a:r>
            <a:r>
              <a:rPr lang="en-US" dirty="0" smtClean="0"/>
              <a:t>Siegel</a:t>
            </a:r>
          </a:p>
          <a:p>
            <a:pPr lvl="0" algn="ctr"/>
            <a:r>
              <a:rPr lang="es-ES" dirty="0" smtClean="0"/>
              <a:t>Indiana </a:t>
            </a:r>
            <a:r>
              <a:rPr lang="es-ES" dirty="0" err="1" smtClean="0"/>
              <a:t>University</a:t>
            </a:r>
            <a:r>
              <a:rPr lang="es-ES" dirty="0" smtClean="0"/>
              <a:t>-Bloomington</a:t>
            </a:r>
            <a:endParaRPr lang="en-US" dirty="0"/>
          </a:p>
          <a:p>
            <a:pPr lvl="0" algn="ctr"/>
            <a:r>
              <a:rPr lang="en-US" dirty="0" smtClean="0"/>
              <a:t>Negotiation &amp; Renegotiation</a:t>
            </a:r>
            <a:endParaRPr lang="en-US" dirty="0"/>
          </a:p>
          <a:p>
            <a:pPr lvl="0" algn="ctr"/>
            <a:r>
              <a:rPr lang="es-ES" dirty="0" err="1" smtClean="0"/>
              <a:t>March</a:t>
            </a:r>
            <a:r>
              <a:rPr lang="es-ES" dirty="0" smtClean="0"/>
              <a:t> 1, 2013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527D20-40A1-427C-897C-1FABA84FD5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4303" y="301625"/>
            <a:ext cx="9072563" cy="1262063"/>
          </a:xfrm>
        </p:spPr>
        <p:txBody>
          <a:bodyPr/>
          <a:lstStyle/>
          <a:p>
            <a:pPr lvl="0"/>
            <a:r>
              <a:rPr lang="en-US"/>
              <a:t>French and its creoles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3" y="1768475"/>
            <a:ext cx="8870950" cy="555466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800" dirty="0">
                <a:latin typeface="+mj-lt"/>
              </a:rPr>
              <a:t>No dialect continua exist with French creoles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>
                <a:latin typeface="+mj-lt"/>
              </a:rPr>
              <a:t>Some varieties, such as </a:t>
            </a:r>
            <a:r>
              <a:rPr lang="en-US" sz="2800" i="1" dirty="0" err="1">
                <a:latin typeface="+mj-lt"/>
              </a:rPr>
              <a:t>kreyol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err="1">
                <a:latin typeface="+mj-lt"/>
              </a:rPr>
              <a:t>swa</a:t>
            </a:r>
            <a:r>
              <a:rPr lang="en-US" sz="2800" dirty="0">
                <a:latin typeface="+mj-lt"/>
              </a:rPr>
              <a:t> and Cayenne Guianese, show more pronounced French influence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800" dirty="0">
                <a:latin typeface="+mj-lt"/>
              </a:rPr>
              <a:t>Front rounded vowels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800" dirty="0">
                <a:latin typeface="+mj-lt"/>
              </a:rPr>
              <a:t>Optional (as opposed to null) </a:t>
            </a:r>
            <a:r>
              <a:rPr lang="en-US" sz="2800" dirty="0" err="1">
                <a:latin typeface="+mj-lt"/>
              </a:rPr>
              <a:t>complementizer</a:t>
            </a:r>
            <a:endParaRPr lang="en-US" sz="2800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800" dirty="0">
                <a:latin typeface="+mj-lt"/>
              </a:rPr>
              <a:t>Optional (as opposed to null) </a:t>
            </a:r>
            <a:r>
              <a:rPr lang="en-US" sz="2800" i="1" dirty="0">
                <a:latin typeface="+mj-lt"/>
              </a:rPr>
              <a:t>de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800" dirty="0">
                <a:latin typeface="+mj-lt"/>
              </a:rPr>
              <a:t>Syllable-final /r/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>
                <a:latin typeface="+mj-lt"/>
              </a:rPr>
              <a:t>Contact </a:t>
            </a:r>
            <a:r>
              <a:rPr lang="en-US" sz="2800" dirty="0" smtClean="0">
                <a:latin typeface="+mj-lt"/>
              </a:rPr>
              <a:t>complicates </a:t>
            </a:r>
            <a:r>
              <a:rPr lang="en-US" sz="2800" dirty="0">
                <a:latin typeface="+mj-lt"/>
              </a:rPr>
              <a:t>the determination of a switch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/>
            <a:r>
              <a:rPr lang="en-US"/>
              <a:t>Study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Case study of 2 Haitian men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Only one will be discussed today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Long-term resident, highly involved in Haitian community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Conversation in his home with his </a:t>
            </a:r>
            <a:r>
              <a:rPr lang="en-US" sz="2400" i="1" dirty="0" err="1">
                <a:latin typeface="+mj-lt"/>
              </a:rPr>
              <a:t>compère</a:t>
            </a:r>
            <a:r>
              <a:rPr lang="en-US" sz="2400" dirty="0">
                <a:latin typeface="+mj-lt"/>
              </a:rPr>
              <a:t>, a white speaker of Guianese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Extracts from </a:t>
            </a:r>
            <a:r>
              <a:rPr lang="en-US" sz="2400" i="1" dirty="0" err="1">
                <a:latin typeface="+mj-lt"/>
              </a:rPr>
              <a:t>Lavi</a:t>
            </a:r>
            <a:r>
              <a:rPr lang="en-US" sz="2400" i="1" dirty="0">
                <a:latin typeface="+mj-lt"/>
              </a:rPr>
              <a:t> Ti </a:t>
            </a:r>
            <a:r>
              <a:rPr lang="en-US" sz="2400" i="1" dirty="0" err="1">
                <a:latin typeface="+mj-lt"/>
              </a:rPr>
              <a:t>Nèg</a:t>
            </a:r>
            <a:r>
              <a:rPr lang="en-US" sz="2400" i="1" dirty="0">
                <a:latin typeface="+mj-lt"/>
              </a:rPr>
              <a:t> San </a:t>
            </a:r>
            <a:r>
              <a:rPr lang="en-US" sz="2400" i="1" dirty="0" err="1">
                <a:latin typeface="+mj-lt"/>
              </a:rPr>
              <a:t>Papye</a:t>
            </a:r>
            <a:endParaRPr lang="en-US" sz="2400" i="1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Low-budget film produced by a Haitian living in Cayenne about illegal immigration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Clear </a:t>
            </a:r>
            <a:r>
              <a:rPr lang="es-ES" dirty="0" err="1" smtClean="0"/>
              <a:t>switches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/>
              <a:t>Lavi</a:t>
            </a:r>
            <a:r>
              <a:rPr lang="en-US" sz="2400" i="1" dirty="0" smtClean="0"/>
              <a:t> Ti </a:t>
            </a:r>
            <a:r>
              <a:rPr lang="en-US" sz="2400" i="1" dirty="0" err="1" smtClean="0"/>
              <a:t>Nèg</a:t>
            </a:r>
            <a:r>
              <a:rPr lang="en-US" sz="2400" dirty="0" smtClean="0"/>
              <a:t>: Ou </a:t>
            </a:r>
            <a:r>
              <a:rPr lang="en-US" sz="2400" i="1" dirty="0" err="1" smtClean="0"/>
              <a:t>konnèt</a:t>
            </a:r>
            <a:r>
              <a:rPr lang="en-US" sz="2400" i="1" dirty="0" smtClean="0"/>
              <a:t> OSI </a:t>
            </a:r>
            <a:r>
              <a:rPr lang="en-US" sz="2400" dirty="0" smtClean="0"/>
              <a:t>DES FOIS LA PLUPART DE TEMPS </a:t>
            </a:r>
            <a:r>
              <a:rPr lang="en-US" sz="2400" dirty="0" err="1" smtClean="0"/>
              <a:t>gason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yo</a:t>
            </a:r>
            <a:r>
              <a:rPr lang="en-US" sz="2400" dirty="0" smtClean="0"/>
              <a:t> di </a:t>
            </a:r>
            <a:r>
              <a:rPr lang="en-US" sz="2400" dirty="0" err="1" smtClean="0"/>
              <a:t>madanm</a:t>
            </a:r>
            <a:r>
              <a:rPr lang="en-US" sz="2400" dirty="0" smtClean="0"/>
              <a:t>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y al </a:t>
            </a:r>
            <a:r>
              <a:rPr lang="en-US" sz="2400" dirty="0" err="1" smtClean="0"/>
              <a:t>travay</a:t>
            </a:r>
            <a:r>
              <a:rPr lang="en-US" sz="2400" dirty="0" smtClean="0"/>
              <a:t>, </a:t>
            </a:r>
            <a:r>
              <a:rPr lang="en-US" sz="2400" dirty="0" err="1" smtClean="0"/>
              <a:t>tandiske</a:t>
            </a:r>
            <a:r>
              <a:rPr lang="en-US" sz="2400" dirty="0" smtClean="0"/>
              <a:t>, e pa </a:t>
            </a:r>
            <a:r>
              <a:rPr lang="en-US" sz="2400" dirty="0" err="1" smtClean="0"/>
              <a:t>travay</a:t>
            </a:r>
            <a:r>
              <a:rPr lang="en-US" sz="2400" dirty="0" smtClean="0"/>
              <a:t> y al </a:t>
            </a:r>
            <a:r>
              <a:rPr lang="en-US" sz="2400" dirty="0" err="1" smtClean="0"/>
              <a:t>travay</a:t>
            </a:r>
            <a:r>
              <a:rPr lang="en-US" sz="2400" dirty="0" smtClean="0"/>
              <a:t>. ‘You also know sometimes, most times, those guys tell their wives they’re going to work, while they're not actually working’</a:t>
            </a:r>
          </a:p>
          <a:p>
            <a:r>
              <a:rPr lang="en-US" sz="2400" dirty="0"/>
              <a:t>Speaker: L </a:t>
            </a:r>
            <a:r>
              <a:rPr lang="en-US" sz="2400" i="1" dirty="0" err="1"/>
              <a:t>aplé</a:t>
            </a:r>
            <a:r>
              <a:rPr lang="en-US" sz="2400" i="1" dirty="0"/>
              <a:t> </a:t>
            </a:r>
            <a:r>
              <a:rPr lang="en-US" sz="2400" dirty="0"/>
              <a:t>CE PTI POLICIER </a:t>
            </a:r>
            <a:r>
              <a:rPr lang="en-US" sz="2400" dirty="0" smtClean="0"/>
              <a:t>‘He </a:t>
            </a:r>
            <a:r>
              <a:rPr lang="en-US" sz="2400" dirty="0"/>
              <a:t>calls over </a:t>
            </a:r>
            <a:r>
              <a:rPr lang="en-US" sz="2400" dirty="0" smtClean="0"/>
              <a:t>that </a:t>
            </a:r>
            <a:r>
              <a:rPr lang="en-US" sz="2400" dirty="0"/>
              <a:t>little </a:t>
            </a:r>
            <a:r>
              <a:rPr lang="en-US" sz="2400" dirty="0" smtClean="0"/>
              <a:t>cop’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7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/>
          <a:p>
            <a:pPr lvl="0"/>
            <a:r>
              <a:rPr lang="en-US"/>
              <a:t>Problematic tokens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49086" y="2699204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Speaker: Men LEU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pwoblèm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2400" i="1" dirty="0" err="1">
                <a:solidFill>
                  <a:srgbClr val="000000"/>
                </a:solidFill>
                <a:latin typeface="+mj-lt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sektè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boujwa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ki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pa </a:t>
            </a:r>
            <a:r>
              <a:rPr lang="en-US" sz="2400" u="sng" dirty="0" err="1">
                <a:solidFill>
                  <a:srgbClr val="000000"/>
                </a:solidFill>
                <a:latin typeface="+mj-lt"/>
              </a:rPr>
              <a:t>ka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peye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enpo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‘There’s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the problem, he says the middle class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isn’t paying/can’t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pay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taxes’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Clear use of French determiner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Is </a:t>
            </a:r>
            <a:r>
              <a:rPr lang="en-US" sz="2400" i="1" dirty="0" err="1">
                <a:solidFill>
                  <a:srgbClr val="000000"/>
                </a:solidFill>
                <a:latin typeface="+mj-lt"/>
              </a:rPr>
              <a:t>pwoblèm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also French, with Haitian phonology?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Answer in psycholinguistics?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i="1" dirty="0" err="1">
                <a:solidFill>
                  <a:srgbClr val="000000"/>
                </a:solidFill>
                <a:latin typeface="+mj-lt"/>
              </a:rPr>
              <a:t>ka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: Haitian modal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‘can’,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Guianese present/progressive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marker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Difficulty</a:t>
            </a:r>
            <a:r>
              <a:rPr lang="es-ES" sz="2179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parsing</a:t>
            </a:r>
            <a:r>
              <a:rPr lang="es-ES" sz="2179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for</a:t>
            </a:r>
            <a:r>
              <a:rPr lang="es-ES" sz="2179" dirty="0" smtClean="0">
                <a:solidFill>
                  <a:srgbClr val="000000"/>
                </a:solidFill>
                <a:latin typeface="+mj-lt"/>
              </a:rPr>
              <a:t> speaker, </a:t>
            </a: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identifying</a:t>
            </a:r>
            <a:r>
              <a:rPr lang="es-ES" sz="2179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for</a:t>
            </a:r>
            <a:r>
              <a:rPr lang="es-ES" sz="2179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ES" sz="2179" dirty="0" err="1" smtClean="0">
                <a:solidFill>
                  <a:srgbClr val="000000"/>
                </a:solidFill>
                <a:latin typeface="+mj-lt"/>
              </a:rPr>
              <a:t>linguists</a:t>
            </a:r>
            <a:endParaRPr lang="en-US" sz="2179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375557"/>
            <a:ext cx="8870950" cy="6798356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latin typeface="+mj-lt"/>
              </a:rPr>
              <a:t> Speaker: pant </a:t>
            </a:r>
            <a:r>
              <a:rPr lang="en-US" sz="2400" dirty="0" err="1">
                <a:latin typeface="+mj-lt"/>
              </a:rPr>
              <a:t>lan</a:t>
            </a:r>
            <a:r>
              <a:rPr lang="en-US" sz="2400" i="1" dirty="0">
                <a:latin typeface="+mj-lt"/>
              </a:rPr>
              <a:t>, </a:t>
            </a:r>
            <a:r>
              <a:rPr lang="en-US" sz="2400" i="1" dirty="0" err="1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pa </a:t>
            </a:r>
            <a:r>
              <a:rPr lang="en-US" sz="2400" dirty="0" smtClean="0">
                <a:latin typeface="+mj-lt"/>
              </a:rPr>
              <a:t>MAUVAISE.  ‘The </a:t>
            </a:r>
            <a:r>
              <a:rPr lang="en-US" sz="2400" dirty="0">
                <a:latin typeface="+mj-lt"/>
              </a:rPr>
              <a:t>slope, it </a:t>
            </a:r>
            <a:r>
              <a:rPr lang="en-US" sz="2400" dirty="0" smtClean="0">
                <a:latin typeface="+mj-lt"/>
              </a:rPr>
              <a:t>wasn’t </a:t>
            </a:r>
            <a:r>
              <a:rPr lang="en-US" sz="2400" dirty="0" err="1" smtClean="0">
                <a:latin typeface="+mj-lt"/>
              </a:rPr>
              <a:t>bad.fem</a:t>
            </a:r>
            <a:r>
              <a:rPr lang="en-US" sz="2400" dirty="0" smtClean="0">
                <a:latin typeface="+mj-lt"/>
              </a:rPr>
              <a:t>’</a:t>
            </a:r>
            <a:endParaRPr lang="en-US" sz="2400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Agreement even when there is no gender in Creole (thus predicted to crash by </a:t>
            </a:r>
            <a:r>
              <a:rPr lang="en-US" sz="2400" dirty="0" err="1">
                <a:latin typeface="+mj-lt"/>
              </a:rPr>
              <a:t>MacSwan</a:t>
            </a:r>
            <a:r>
              <a:rPr lang="en-US" sz="2400" dirty="0">
                <a:latin typeface="+mj-lt"/>
              </a:rPr>
              <a:t>)</a:t>
            </a:r>
          </a:p>
          <a:p>
            <a:r>
              <a:rPr lang="es-ES" sz="2400" dirty="0" smtClean="0">
                <a:latin typeface="+mj-lt"/>
              </a:rPr>
              <a:t>Speaker: </a:t>
            </a:r>
            <a:r>
              <a:rPr lang="en-US" sz="2400" dirty="0" err="1"/>
              <a:t>Pr</a:t>
            </a:r>
            <a:r>
              <a:rPr lang="en-US" sz="2400" dirty="0"/>
              <a:t> on bay </a:t>
            </a:r>
            <a:r>
              <a:rPr lang="en-US" sz="2400" dirty="0" err="1"/>
              <a:t>pou</a:t>
            </a:r>
            <a:r>
              <a:rPr lang="en-US" sz="2400" dirty="0"/>
              <a:t> </a:t>
            </a:r>
            <a:r>
              <a:rPr lang="en-US" sz="2400" dirty="0" err="1"/>
              <a:t>nou</a:t>
            </a:r>
            <a:r>
              <a:rPr lang="en-US" sz="2400" dirty="0"/>
              <a:t> vide </a:t>
            </a:r>
            <a:r>
              <a:rPr lang="en-US" sz="2400" i="1" u="sng" dirty="0" err="1"/>
              <a:t>sa</a:t>
            </a:r>
            <a:r>
              <a:rPr lang="en-US" sz="2400" u="sng" dirty="0"/>
              <a:t> bay </a:t>
            </a:r>
            <a:r>
              <a:rPr lang="en-US" sz="2400" u="sng" dirty="0" smtClean="0"/>
              <a:t>la</a:t>
            </a:r>
            <a:r>
              <a:rPr lang="en-US" sz="2400" dirty="0" smtClean="0"/>
              <a:t>. ‘Get something so we can empty this thing’</a:t>
            </a:r>
          </a:p>
          <a:p>
            <a:pPr lvl="1"/>
            <a:r>
              <a:rPr lang="en-US" sz="2180" dirty="0" smtClean="0"/>
              <a:t>Guianese placement of demonstrative </a:t>
            </a:r>
            <a:r>
              <a:rPr lang="en-US" sz="2180" i="1" dirty="0" err="1" smtClean="0"/>
              <a:t>sa</a:t>
            </a:r>
            <a:r>
              <a:rPr lang="en-US" sz="2180" dirty="0" smtClean="0"/>
              <a:t> (Haitian: </a:t>
            </a:r>
            <a:r>
              <a:rPr lang="en-US" sz="2180" i="1" dirty="0" smtClean="0"/>
              <a:t>bay </a:t>
            </a:r>
            <a:r>
              <a:rPr lang="en-US" sz="2180" i="1" dirty="0" err="1" smtClean="0"/>
              <a:t>sa</a:t>
            </a:r>
            <a:r>
              <a:rPr lang="en-US" sz="2180" i="1" dirty="0" smtClean="0"/>
              <a:t> a</a:t>
            </a:r>
            <a:r>
              <a:rPr lang="en-US" sz="2180" dirty="0" smtClean="0"/>
              <a:t>)</a:t>
            </a:r>
          </a:p>
          <a:p>
            <a:pPr lvl="1"/>
            <a:r>
              <a:rPr lang="en-US" sz="2180" dirty="0" smtClean="0"/>
              <a:t>Haitian </a:t>
            </a:r>
            <a:r>
              <a:rPr lang="en-US" sz="2180" dirty="0" err="1" smtClean="0"/>
              <a:t>allomorphy</a:t>
            </a:r>
            <a:r>
              <a:rPr lang="en-US" sz="2180" dirty="0" smtClean="0"/>
              <a:t> of definite determiner </a:t>
            </a:r>
            <a:r>
              <a:rPr lang="en-US" sz="2180" i="1" dirty="0" smtClean="0"/>
              <a:t>(l)a </a:t>
            </a:r>
            <a:r>
              <a:rPr lang="en-US" sz="2180" dirty="0" smtClean="0"/>
              <a:t>(Guianese: </a:t>
            </a:r>
            <a:r>
              <a:rPr lang="en-US" sz="2180" i="1" dirty="0" err="1" smtClean="0"/>
              <a:t>sa</a:t>
            </a:r>
            <a:r>
              <a:rPr lang="en-US" sz="2180" i="1" dirty="0" smtClean="0"/>
              <a:t> bay-a, </a:t>
            </a:r>
            <a:r>
              <a:rPr lang="en-US" sz="2180" i="1" dirty="0" err="1" smtClean="0"/>
              <a:t>sa</a:t>
            </a:r>
            <a:r>
              <a:rPr lang="en-US" sz="2180" i="1" dirty="0" smtClean="0"/>
              <a:t> </a:t>
            </a:r>
            <a:r>
              <a:rPr lang="en-US" sz="2180" i="1" dirty="0" err="1" smtClean="0"/>
              <a:t>bagaj</a:t>
            </a:r>
            <a:r>
              <a:rPr lang="en-US" sz="2180" i="1" dirty="0" smtClean="0"/>
              <a:t>-a</a:t>
            </a:r>
            <a:r>
              <a:rPr lang="en-US" sz="2180" dirty="0" smtClean="0"/>
              <a:t>)</a:t>
            </a:r>
          </a:p>
          <a:p>
            <a:pPr lvl="1"/>
            <a:r>
              <a:rPr lang="es-ES" sz="2180" dirty="0" err="1" smtClean="0"/>
              <a:t>Difficult</a:t>
            </a:r>
            <a:r>
              <a:rPr lang="es-ES" sz="2180" dirty="0" smtClean="0"/>
              <a:t> </a:t>
            </a:r>
            <a:r>
              <a:rPr lang="es-ES" sz="2180" dirty="0" err="1" smtClean="0"/>
              <a:t>syntactic</a:t>
            </a:r>
            <a:r>
              <a:rPr lang="es-ES" sz="2180" dirty="0" smtClean="0"/>
              <a:t> </a:t>
            </a:r>
            <a:r>
              <a:rPr lang="es-ES" sz="2180" dirty="0" err="1" smtClean="0"/>
              <a:t>derivation</a:t>
            </a:r>
            <a:r>
              <a:rPr lang="es-ES" sz="2180" dirty="0" smtClean="0"/>
              <a:t>, as </a:t>
            </a:r>
            <a:r>
              <a:rPr lang="es-ES" sz="2180" dirty="0" err="1" smtClean="0"/>
              <a:t>Déprez</a:t>
            </a:r>
            <a:r>
              <a:rPr lang="es-ES" sz="2180" dirty="0" smtClean="0"/>
              <a:t> (2007) </a:t>
            </a:r>
            <a:r>
              <a:rPr lang="es-ES" sz="2180" dirty="0" err="1" smtClean="0"/>
              <a:t>predicts</a:t>
            </a:r>
            <a:r>
              <a:rPr lang="es-ES" sz="2180" dirty="0" smtClean="0"/>
              <a:t> </a:t>
            </a:r>
            <a:r>
              <a:rPr lang="es-ES" sz="2180" dirty="0" err="1" smtClean="0"/>
              <a:t>definite</a:t>
            </a:r>
            <a:r>
              <a:rPr lang="es-ES" sz="2180" dirty="0" smtClean="0"/>
              <a:t> </a:t>
            </a:r>
            <a:r>
              <a:rPr lang="es-ES" sz="2180" dirty="0" err="1" smtClean="0"/>
              <a:t>determiner</a:t>
            </a:r>
            <a:r>
              <a:rPr lang="es-ES" sz="2180" dirty="0" smtClean="0"/>
              <a:t> </a:t>
            </a:r>
            <a:r>
              <a:rPr lang="es-ES" sz="2180" dirty="0" err="1" smtClean="0"/>
              <a:t>to</a:t>
            </a:r>
            <a:r>
              <a:rPr lang="es-ES" sz="2180" dirty="0" smtClean="0"/>
              <a:t> </a:t>
            </a:r>
            <a:r>
              <a:rPr lang="es-ES" sz="2180" dirty="0" err="1" smtClean="0"/>
              <a:t>merge</a:t>
            </a:r>
            <a:r>
              <a:rPr lang="es-ES" sz="2180" dirty="0" smtClean="0"/>
              <a:t> </a:t>
            </a:r>
            <a:r>
              <a:rPr lang="es-ES" sz="2180" dirty="0" err="1" smtClean="0"/>
              <a:t>above</a:t>
            </a:r>
            <a:r>
              <a:rPr lang="es-ES" sz="2180" dirty="0" smtClean="0"/>
              <a:t> </a:t>
            </a:r>
            <a:r>
              <a:rPr lang="es-ES" sz="2180" dirty="0" err="1" smtClean="0"/>
              <a:t>demonstrative</a:t>
            </a:r>
            <a:r>
              <a:rPr lang="es-ES" sz="2180" dirty="0" smtClean="0"/>
              <a:t>, and </a:t>
            </a:r>
            <a:r>
              <a:rPr lang="es-ES" sz="2180" dirty="0" err="1" smtClean="0"/>
              <a:t>follows</a:t>
            </a:r>
            <a:r>
              <a:rPr lang="es-ES" sz="2180" dirty="0" smtClean="0"/>
              <a:t> </a:t>
            </a:r>
            <a:r>
              <a:rPr lang="es-ES" sz="2180" dirty="0" err="1" smtClean="0"/>
              <a:t>on</a:t>
            </a:r>
            <a:r>
              <a:rPr lang="es-ES" sz="2180" dirty="0" smtClean="0"/>
              <a:t> </a:t>
            </a:r>
            <a:r>
              <a:rPr lang="es-ES" sz="2180" dirty="0" err="1" smtClean="0"/>
              <a:t>the</a:t>
            </a:r>
            <a:r>
              <a:rPr lang="es-ES" sz="2180" dirty="0" smtClean="0"/>
              <a:t> </a:t>
            </a:r>
            <a:r>
              <a:rPr lang="es-ES" sz="2180" dirty="0" err="1" smtClean="0"/>
              <a:t>surface</a:t>
            </a:r>
            <a:r>
              <a:rPr lang="es-ES" sz="2180" dirty="0" smtClean="0"/>
              <a:t> </a:t>
            </a:r>
            <a:r>
              <a:rPr lang="es-ES" sz="2180" dirty="0" err="1" smtClean="0"/>
              <a:t>structure</a:t>
            </a:r>
            <a:r>
              <a:rPr lang="es-ES" sz="2180" dirty="0" smtClean="0"/>
              <a:t> </a:t>
            </a:r>
            <a:r>
              <a:rPr lang="es-ES" sz="2180" dirty="0" err="1" smtClean="0"/>
              <a:t>because</a:t>
            </a:r>
            <a:r>
              <a:rPr lang="es-ES" sz="2180" dirty="0" smtClean="0"/>
              <a:t> of </a:t>
            </a:r>
            <a:r>
              <a:rPr lang="es-ES" sz="2180" dirty="0" err="1" smtClean="0"/>
              <a:t>each</a:t>
            </a:r>
            <a:r>
              <a:rPr lang="es-ES" sz="2180" dirty="0" smtClean="0"/>
              <a:t> </a:t>
            </a:r>
            <a:r>
              <a:rPr lang="es-ES" sz="2180" dirty="0" err="1" smtClean="0"/>
              <a:t>creole’s</a:t>
            </a:r>
            <a:r>
              <a:rPr lang="es-ES" sz="2180" dirty="0" smtClean="0"/>
              <a:t> </a:t>
            </a:r>
            <a:r>
              <a:rPr lang="es-ES" sz="2180" dirty="0" err="1" smtClean="0"/>
              <a:t>movement</a:t>
            </a:r>
            <a:r>
              <a:rPr lang="es-ES" sz="2180" dirty="0" smtClean="0"/>
              <a:t> </a:t>
            </a:r>
            <a:r>
              <a:rPr lang="es-ES" sz="2180" dirty="0" err="1" smtClean="0"/>
              <a:t>pattern</a:t>
            </a:r>
            <a:endParaRPr lang="es-ES" sz="2180" dirty="0"/>
          </a:p>
          <a:p>
            <a:pPr lvl="1"/>
            <a:r>
              <a:rPr lang="es-ES" sz="2180" dirty="0" smtClean="0"/>
              <a:t>Head </a:t>
            </a:r>
            <a:r>
              <a:rPr lang="es-ES" sz="2180" dirty="0" err="1" smtClean="0"/>
              <a:t>seems</a:t>
            </a:r>
            <a:r>
              <a:rPr lang="es-ES" sz="2180" dirty="0" smtClean="0"/>
              <a:t> </a:t>
            </a:r>
            <a:r>
              <a:rPr lang="es-ES" sz="2180" dirty="0" err="1" smtClean="0"/>
              <a:t>Haitian</a:t>
            </a:r>
            <a:r>
              <a:rPr lang="es-ES" sz="2180" dirty="0" smtClean="0"/>
              <a:t> (*</a:t>
            </a:r>
            <a:r>
              <a:rPr lang="es-ES" sz="2180" dirty="0" err="1" smtClean="0"/>
              <a:t>bagay</a:t>
            </a:r>
            <a:r>
              <a:rPr lang="es-ES" sz="2180" dirty="0" smtClean="0"/>
              <a:t>/</a:t>
            </a:r>
            <a:r>
              <a:rPr lang="es-ES" sz="2180" dirty="0" err="1" smtClean="0"/>
              <a:t>bay</a:t>
            </a:r>
            <a:r>
              <a:rPr lang="es-ES" sz="2180" dirty="0" smtClean="0"/>
              <a:t> </a:t>
            </a:r>
            <a:r>
              <a:rPr lang="es-ES" sz="2180" dirty="0" err="1" smtClean="0"/>
              <a:t>not</a:t>
            </a:r>
            <a:r>
              <a:rPr lang="es-ES" sz="2180" dirty="0" smtClean="0"/>
              <a:t> </a:t>
            </a:r>
            <a:r>
              <a:rPr lang="es-ES" sz="2180" dirty="0" err="1" smtClean="0"/>
              <a:t>present</a:t>
            </a:r>
            <a:r>
              <a:rPr lang="es-ES" sz="2180" dirty="0" smtClean="0"/>
              <a:t> in </a:t>
            </a:r>
            <a:r>
              <a:rPr lang="es-ES" sz="2180" dirty="0" err="1" smtClean="0"/>
              <a:t>Guianese</a:t>
            </a:r>
            <a:r>
              <a:rPr lang="es-ES" sz="2180" dirty="0" smtClean="0"/>
              <a:t>), </a:t>
            </a:r>
            <a:r>
              <a:rPr lang="es-ES" sz="2180" dirty="0" err="1" smtClean="0"/>
              <a:t>movement</a:t>
            </a:r>
            <a:r>
              <a:rPr lang="es-ES" sz="2180" dirty="0" smtClean="0"/>
              <a:t> </a:t>
            </a:r>
            <a:r>
              <a:rPr lang="es-ES" sz="2180" dirty="0" err="1" smtClean="0"/>
              <a:t>pattern</a:t>
            </a:r>
            <a:r>
              <a:rPr lang="es-ES" sz="2180" dirty="0" smtClean="0"/>
              <a:t> </a:t>
            </a:r>
            <a:r>
              <a:rPr lang="es-ES" sz="2180" dirty="0" err="1" smtClean="0"/>
              <a:t>seems</a:t>
            </a:r>
            <a:r>
              <a:rPr lang="es-ES" sz="2180" dirty="0" smtClean="0"/>
              <a:t> </a:t>
            </a:r>
            <a:r>
              <a:rPr lang="es-ES" sz="2180" dirty="0" err="1" smtClean="0"/>
              <a:t>Guianese</a:t>
            </a:r>
            <a:r>
              <a:rPr lang="es-ES" sz="2180" dirty="0" smtClean="0"/>
              <a:t>, </a:t>
            </a:r>
            <a:r>
              <a:rPr lang="es-ES" sz="2180" dirty="0" err="1" smtClean="0"/>
              <a:t>allomorphy</a:t>
            </a:r>
            <a:r>
              <a:rPr lang="es-ES" sz="2180" dirty="0" smtClean="0"/>
              <a:t> </a:t>
            </a:r>
            <a:r>
              <a:rPr lang="es-ES" sz="2180" dirty="0" err="1" smtClean="0"/>
              <a:t>seems</a:t>
            </a:r>
            <a:r>
              <a:rPr lang="es-ES" sz="2180" dirty="0" smtClean="0"/>
              <a:t> </a:t>
            </a:r>
            <a:r>
              <a:rPr lang="es-ES" sz="2180" dirty="0" err="1" smtClean="0"/>
              <a:t>Haitian</a:t>
            </a:r>
            <a:r>
              <a:rPr lang="es-ES" sz="2180" dirty="0" smtClean="0"/>
              <a:t>, so </a:t>
            </a:r>
            <a:r>
              <a:rPr lang="es-ES" sz="2180" dirty="0" err="1" smtClean="0"/>
              <a:t>where’s</a:t>
            </a:r>
            <a:r>
              <a:rPr lang="es-ES" sz="2180" dirty="0" smtClean="0"/>
              <a:t> </a:t>
            </a:r>
            <a:r>
              <a:rPr lang="es-ES" sz="2180" dirty="0" err="1" smtClean="0"/>
              <a:t>the</a:t>
            </a:r>
            <a:r>
              <a:rPr lang="es-ES" sz="2180" dirty="0" smtClean="0"/>
              <a:t> </a:t>
            </a:r>
            <a:r>
              <a:rPr lang="es-ES" sz="2180" dirty="0" err="1" smtClean="0"/>
              <a:t>switch</a:t>
            </a:r>
            <a:r>
              <a:rPr lang="es-ES" sz="2180" dirty="0" smtClean="0"/>
              <a:t>?</a:t>
            </a:r>
          </a:p>
          <a:p>
            <a:pPr lvl="1"/>
            <a:r>
              <a:rPr lang="es-ES" sz="2180" dirty="0" err="1" smtClean="0"/>
              <a:t>Sandhi</a:t>
            </a:r>
            <a:r>
              <a:rPr lang="es-ES" sz="2180" dirty="0" smtClean="0"/>
              <a:t>, interface </a:t>
            </a:r>
            <a:r>
              <a:rPr lang="es-ES" sz="2180" dirty="0" err="1" smtClean="0"/>
              <a:t>effects</a:t>
            </a:r>
            <a:r>
              <a:rPr lang="es-ES" sz="2180" dirty="0" smtClean="0"/>
              <a:t> as </a:t>
            </a:r>
            <a:r>
              <a:rPr lang="es-ES" sz="2180" dirty="0" err="1" smtClean="0"/>
              <a:t>source</a:t>
            </a:r>
            <a:r>
              <a:rPr lang="es-ES" sz="2180" dirty="0" smtClean="0"/>
              <a:t> of </a:t>
            </a:r>
            <a:r>
              <a:rPr lang="es-ES" sz="2180" dirty="0" err="1" smtClean="0"/>
              <a:t>information</a:t>
            </a:r>
            <a:r>
              <a:rPr lang="es-ES" sz="2180" dirty="0" smtClean="0"/>
              <a:t> </a:t>
            </a:r>
            <a:r>
              <a:rPr lang="es-ES" sz="2180" dirty="0" err="1" smtClean="0"/>
              <a:t>about</a:t>
            </a:r>
            <a:r>
              <a:rPr lang="es-ES" sz="2180" dirty="0" smtClean="0"/>
              <a:t> </a:t>
            </a:r>
            <a:r>
              <a:rPr lang="es-ES" sz="2180" dirty="0" err="1" smtClean="0"/>
              <a:t>switching</a:t>
            </a:r>
            <a:endParaRPr lang="en-US" sz="2180" dirty="0" smtClean="0"/>
          </a:p>
          <a:p>
            <a:pPr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en-US" sz="2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 Speaker: </a:t>
            </a:r>
            <a:r>
              <a:rPr lang="en-US" sz="2400" dirty="0" err="1">
                <a:latin typeface="+mj-lt"/>
              </a:rPr>
              <a:t>Alò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là</a:t>
            </a:r>
            <a:r>
              <a:rPr lang="en-US" sz="2400" dirty="0">
                <a:latin typeface="+mj-lt"/>
              </a:rPr>
              <a:t> MON CAMARADE, </a:t>
            </a:r>
            <a:r>
              <a:rPr lang="en-US" sz="2400" dirty="0" err="1">
                <a:latin typeface="+mj-lt"/>
              </a:rPr>
              <a:t>depeche</a:t>
            </a:r>
            <a:r>
              <a:rPr lang="en-US" sz="2400" dirty="0">
                <a:latin typeface="+mj-lt"/>
              </a:rPr>
              <a:t> TWA </a:t>
            </a:r>
            <a:r>
              <a:rPr lang="en-US" sz="2400" dirty="0" err="1">
                <a:latin typeface="+mj-lt"/>
              </a:rPr>
              <a:t>wi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‘So </a:t>
            </a:r>
            <a:r>
              <a:rPr lang="en-US" sz="2400" dirty="0">
                <a:latin typeface="+mj-lt"/>
              </a:rPr>
              <a:t>there, my friend, hurry up, </a:t>
            </a:r>
            <a:r>
              <a:rPr lang="en-US" sz="2400" dirty="0" err="1">
                <a:latin typeface="+mj-lt"/>
              </a:rPr>
              <a:t>yo</a:t>
            </a:r>
            <a:r>
              <a:rPr lang="en-US" sz="2400" dirty="0" smtClean="0">
                <a:latin typeface="+mj-lt"/>
              </a:rPr>
              <a:t>.’</a:t>
            </a:r>
            <a:endParaRPr lang="en-US" sz="2400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Switch between a </a:t>
            </a:r>
            <a:r>
              <a:rPr lang="en-US" sz="2400" dirty="0" err="1">
                <a:latin typeface="+mj-lt"/>
              </a:rPr>
              <a:t>clitic</a:t>
            </a:r>
            <a:r>
              <a:rPr lang="en-US" sz="2400" dirty="0">
                <a:latin typeface="+mj-lt"/>
              </a:rPr>
              <a:t> and a verb is highly unusual-- might </a:t>
            </a:r>
            <a:r>
              <a:rPr lang="en-US" sz="2400" i="1" dirty="0" err="1">
                <a:latin typeface="+mj-lt"/>
              </a:rPr>
              <a:t>depeche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be French unconjugated</a:t>
            </a:r>
            <a:r>
              <a:rPr lang="en-US" sz="2400" dirty="0" smtClean="0">
                <a:latin typeface="+mj-lt"/>
              </a:rPr>
              <a:t>?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es-ES" sz="2400" dirty="0">
              <a:latin typeface="+mj-lt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Speaker: pi bon </a:t>
            </a:r>
            <a:r>
              <a:rPr lang="en-US" sz="2400" dirty="0" err="1"/>
              <a:t>ofisye</a:t>
            </a:r>
            <a:r>
              <a:rPr lang="en-US" sz="2400" dirty="0"/>
              <a:t> pa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kont</a:t>
            </a:r>
            <a:r>
              <a:rPr lang="en-US" sz="2400" dirty="0"/>
              <a:t> </a:t>
            </a:r>
            <a:r>
              <a:rPr lang="en-US" sz="2400" dirty="0" err="1"/>
              <a:t>Pòl</a:t>
            </a:r>
            <a:r>
              <a:rPr lang="en-US" sz="2400" dirty="0"/>
              <a:t>. </a:t>
            </a:r>
            <a:r>
              <a:rPr lang="en-US" sz="2400" u="sng" dirty="0" err="1"/>
              <a:t>Kolonèl</a:t>
            </a:r>
            <a:r>
              <a:rPr lang="en-US" sz="2400" u="sng" dirty="0"/>
              <a:t> </a:t>
            </a:r>
            <a:r>
              <a:rPr lang="en-US" sz="2400" u="sng" dirty="0" err="1"/>
              <a:t>deu</a:t>
            </a:r>
            <a:r>
              <a:rPr lang="en-US" sz="2400" u="sng" dirty="0"/>
              <a:t>::: </a:t>
            </a:r>
            <a:r>
              <a:rPr lang="en-US" sz="2400" u="sng" dirty="0" err="1"/>
              <a:t>Kazèn</a:t>
            </a:r>
            <a:r>
              <a:rPr lang="en-US" sz="2400" dirty="0"/>
              <a:t>. </a:t>
            </a:r>
            <a:r>
              <a:rPr lang="en-US" sz="2400" dirty="0" smtClean="0"/>
              <a:t>‘The </a:t>
            </a:r>
            <a:r>
              <a:rPr lang="en-US" sz="2400" dirty="0"/>
              <a:t>best officer </a:t>
            </a:r>
            <a:r>
              <a:rPr lang="en-US" sz="2400" dirty="0" smtClean="0"/>
              <a:t>wasn’t </a:t>
            </a:r>
            <a:r>
              <a:rPr lang="en-US" sz="2400" dirty="0"/>
              <a:t>against Paul. The Colonel of </a:t>
            </a:r>
            <a:r>
              <a:rPr lang="en-US" sz="2400" dirty="0" err="1" smtClean="0"/>
              <a:t>Kazèn</a:t>
            </a:r>
            <a:r>
              <a:rPr lang="en-US" sz="2400" dirty="0" smtClean="0"/>
              <a:t>’</a:t>
            </a:r>
            <a:endParaRPr lang="en-US" sz="2400" dirty="0"/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/>
              <a:t>Underlined portion could easily be French or </a:t>
            </a:r>
            <a:r>
              <a:rPr lang="en-US" sz="2400" i="1" dirty="0" err="1"/>
              <a:t>kreyol</a:t>
            </a:r>
            <a:r>
              <a:rPr lang="en-US" sz="2400" i="1" dirty="0"/>
              <a:t> </a:t>
            </a:r>
            <a:r>
              <a:rPr lang="en-US" sz="2400" i="1" dirty="0" err="1"/>
              <a:t>swa</a:t>
            </a:r>
            <a:endParaRPr lang="en-US" sz="2400" i="1" dirty="0"/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en-US" sz="2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Speaker: </a:t>
            </a:r>
            <a:r>
              <a:rPr lang="en-US" sz="2400" dirty="0" err="1">
                <a:latin typeface="+mj-lt"/>
              </a:rPr>
              <a:t>Jou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ta la</a:t>
            </a:r>
            <a:r>
              <a:rPr lang="en-US" sz="2400" dirty="0">
                <a:latin typeface="+mj-lt"/>
              </a:rPr>
              <a:t>, se </a:t>
            </a:r>
            <a:r>
              <a:rPr lang="en-US" sz="2400" dirty="0" err="1">
                <a:latin typeface="+mj-lt"/>
              </a:rPr>
              <a:t>te</a:t>
            </a:r>
            <a:r>
              <a:rPr lang="en-US" sz="2400" dirty="0">
                <a:latin typeface="+mj-lt"/>
              </a:rPr>
              <a:t> on </a:t>
            </a:r>
            <a:r>
              <a:rPr lang="en-US" sz="2400" dirty="0" err="1">
                <a:latin typeface="+mj-lt"/>
              </a:rPr>
              <a:t>jou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beni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>
                <a:latin typeface="+mj-lt"/>
              </a:rPr>
              <a:t>Chantèr</a:t>
            </a:r>
            <a:r>
              <a:rPr lang="en-US" sz="2400" dirty="0">
                <a:latin typeface="+mj-lt"/>
              </a:rPr>
              <a:t> la. </a:t>
            </a:r>
            <a:r>
              <a:rPr lang="en-US" sz="2400" dirty="0" smtClean="0">
                <a:latin typeface="+mj-lt"/>
              </a:rPr>
              <a:t>‘That day, it was a blessed day. That singer.’</a:t>
            </a:r>
            <a:endParaRPr lang="en-US" sz="2400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i="1" dirty="0">
                <a:latin typeface="+mj-lt"/>
              </a:rPr>
              <a:t>Ta la</a:t>
            </a:r>
            <a:r>
              <a:rPr lang="en-US" sz="2400" dirty="0">
                <a:latin typeface="+mj-lt"/>
              </a:rPr>
              <a:t>: </a:t>
            </a:r>
            <a:r>
              <a:rPr lang="en-US" sz="2400" dirty="0" err="1">
                <a:latin typeface="+mj-lt"/>
              </a:rPr>
              <a:t>Martinican</a:t>
            </a:r>
            <a:r>
              <a:rPr lang="en-US" sz="2400" dirty="0">
                <a:latin typeface="+mj-lt"/>
              </a:rPr>
              <a:t> demonstrative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i="1" dirty="0" err="1">
                <a:latin typeface="+mj-lt"/>
              </a:rPr>
              <a:t>Chantèr</a:t>
            </a:r>
            <a:r>
              <a:rPr lang="en-US" sz="2400" i="1" dirty="0">
                <a:latin typeface="+mj-lt"/>
              </a:rPr>
              <a:t> la</a:t>
            </a:r>
            <a:r>
              <a:rPr lang="en-US" sz="2400" dirty="0">
                <a:latin typeface="+mj-lt"/>
              </a:rPr>
              <a:t>: Usually Haitian words with /r/ restored are followed by the definite article allomorph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as though they were vowel-final. Does the </a:t>
            </a:r>
            <a:r>
              <a:rPr lang="en-US" sz="2400" dirty="0" err="1">
                <a:latin typeface="+mj-lt"/>
              </a:rPr>
              <a:t>allomorphy</a:t>
            </a:r>
            <a:r>
              <a:rPr lang="en-US" sz="2400" dirty="0">
                <a:latin typeface="+mj-lt"/>
              </a:rPr>
              <a:t> suggest that </a:t>
            </a:r>
            <a:r>
              <a:rPr lang="en-US" sz="2400" i="1" dirty="0" err="1">
                <a:latin typeface="+mj-lt"/>
              </a:rPr>
              <a:t>chantèr</a:t>
            </a:r>
            <a:r>
              <a:rPr lang="en-US" sz="2400" dirty="0">
                <a:latin typeface="+mj-lt"/>
              </a:rPr>
              <a:t> is French/Guianese</a:t>
            </a:r>
            <a:r>
              <a:rPr lang="en-US" sz="2400" dirty="0" smtClean="0">
                <a:latin typeface="+mj-lt"/>
              </a:rPr>
              <a:t>?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s-ES" sz="2179" dirty="0" err="1" smtClean="0">
                <a:latin typeface="+mj-lt"/>
              </a:rPr>
              <a:t>Again</a:t>
            </a:r>
            <a:r>
              <a:rPr lang="es-ES" sz="2179" dirty="0" smtClean="0">
                <a:latin typeface="+mj-lt"/>
              </a:rPr>
              <a:t>, are </a:t>
            </a:r>
            <a:r>
              <a:rPr lang="es-ES" sz="2179" dirty="0" err="1" smtClean="0">
                <a:latin typeface="+mj-lt"/>
              </a:rPr>
              <a:t>external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sandhi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or</a:t>
            </a:r>
            <a:r>
              <a:rPr lang="es-ES" sz="2179" dirty="0" smtClean="0">
                <a:latin typeface="+mj-lt"/>
              </a:rPr>
              <a:t> interface </a:t>
            </a:r>
            <a:r>
              <a:rPr lang="es-ES" sz="2179" dirty="0" err="1" smtClean="0">
                <a:latin typeface="+mj-lt"/>
              </a:rPr>
              <a:t>effects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valid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criteria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for</a:t>
            </a:r>
            <a:r>
              <a:rPr lang="es-ES" sz="2179" dirty="0" smtClean="0">
                <a:latin typeface="+mj-lt"/>
              </a:rPr>
              <a:t> </a:t>
            </a:r>
            <a:r>
              <a:rPr lang="es-ES" sz="2179" dirty="0" err="1" smtClean="0">
                <a:latin typeface="+mj-lt"/>
              </a:rPr>
              <a:t>determining</a:t>
            </a:r>
            <a:r>
              <a:rPr lang="es-ES" sz="2179" dirty="0" smtClean="0">
                <a:latin typeface="+mj-lt"/>
              </a:rPr>
              <a:t> a </a:t>
            </a:r>
            <a:r>
              <a:rPr lang="es-ES" sz="2179" dirty="0" err="1" smtClean="0">
                <a:latin typeface="+mj-lt"/>
              </a:rPr>
              <a:t>switch</a:t>
            </a:r>
            <a:r>
              <a:rPr lang="es-ES" sz="2179" dirty="0" smtClean="0">
                <a:latin typeface="+mj-lt"/>
              </a:rPr>
              <a:t>?</a:t>
            </a:r>
            <a:endParaRPr lang="en-US" sz="2179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974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Intermediate token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7974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Speaker: Mari madam </a:t>
            </a:r>
            <a:r>
              <a:rPr lang="en-US" sz="2400" dirty="0" err="1">
                <a:latin typeface="+mj-lt"/>
              </a:rPr>
              <a:t>Moye</a:t>
            </a:r>
            <a:r>
              <a:rPr lang="en-US" sz="2400" dirty="0">
                <a:latin typeface="+mj-lt"/>
              </a:rPr>
              <a:t> a </a:t>
            </a:r>
            <a:r>
              <a:rPr lang="en-US" sz="2400" u="sng" dirty="0" err="1">
                <a:latin typeface="+mj-lt"/>
              </a:rPr>
              <a:t>apèl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Patis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‘Mrs</a:t>
            </a:r>
            <a:r>
              <a:rPr lang="en-US" sz="2400" dirty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Moye’s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husband was named </a:t>
            </a:r>
            <a:r>
              <a:rPr lang="en-US" sz="2400" dirty="0" err="1" smtClean="0">
                <a:latin typeface="+mj-lt"/>
              </a:rPr>
              <a:t>Patick</a:t>
            </a:r>
            <a:r>
              <a:rPr lang="en-US" sz="2400" dirty="0" smtClean="0">
                <a:latin typeface="+mj-lt"/>
              </a:rPr>
              <a:t>’</a:t>
            </a:r>
            <a:endParaRPr lang="en-US" sz="2400" dirty="0">
              <a:latin typeface="+mj-lt"/>
            </a:endParaRP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i="1" dirty="0" err="1">
                <a:latin typeface="+mj-lt"/>
              </a:rPr>
              <a:t>apèl</a:t>
            </a:r>
            <a:r>
              <a:rPr lang="en-US" sz="2400" dirty="0">
                <a:latin typeface="+mj-lt"/>
              </a:rPr>
              <a:t> is conjugated as though </a:t>
            </a:r>
            <a:r>
              <a:rPr lang="en-US" sz="2400" dirty="0" smtClean="0">
                <a:latin typeface="+mj-lt"/>
              </a:rPr>
              <a:t>it’s </a:t>
            </a:r>
            <a:r>
              <a:rPr lang="en-US" sz="2400" dirty="0">
                <a:latin typeface="+mj-lt"/>
              </a:rPr>
              <a:t>French, but it assigns theta roles as though </a:t>
            </a:r>
            <a:r>
              <a:rPr lang="en-US" sz="2400" dirty="0" smtClean="0">
                <a:latin typeface="+mj-lt"/>
              </a:rPr>
              <a:t>it’s </a:t>
            </a:r>
            <a:r>
              <a:rPr lang="en-US" sz="2400" dirty="0">
                <a:latin typeface="+mj-lt"/>
              </a:rPr>
              <a:t>Haitian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0631" y="301625"/>
            <a:ext cx="9072563" cy="1262063"/>
          </a:xfrm>
        </p:spPr>
        <p:txBody>
          <a:bodyPr/>
          <a:lstStyle/>
          <a:p>
            <a:pPr lvl="0"/>
            <a:r>
              <a:rPr lang="en-US"/>
              <a:t>Discussion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0631" y="1768475"/>
            <a:ext cx="8870950" cy="521176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Closely related varieties allow speakers to straddle the boundaries between different dialects and languages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They prime each other strongly, creating trigger-happy environments that nonetheless can be kept mostly separate for extended periods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They present challenges to the analyst who seeks to draw bright lines between code-switches and borrowings, or code-switches and register switches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Creole dialects in particular present challenges, as they do </a:t>
            </a:r>
            <a:r>
              <a:rPr lang="en-US" sz="2400" dirty="0" smtClean="0">
                <a:latin typeface="+mj-lt"/>
              </a:rPr>
              <a:t>not significantly differ in terms of things like bound morphology and syntax</a:t>
            </a:r>
            <a:endParaRPr lang="en-US" sz="24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3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Insights from psycholinguistics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Posit as few switches as possible in fluent speech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Having shared structures might seem to prime lots of switches, but they can also mutually inhibit each other by creating inertia, never seeming to leave the shared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974" y="301625"/>
            <a:ext cx="9072563" cy="1262063"/>
          </a:xfrm>
        </p:spPr>
        <p:txBody>
          <a:bodyPr/>
          <a:lstStyle/>
          <a:p>
            <a:pPr lvl="0"/>
            <a:r>
              <a:rPr lang="en-US"/>
              <a:t>Outline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7974" y="1768475"/>
            <a:ext cx="8870950" cy="43846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800" dirty="0"/>
              <a:t>Code-switching vs. borrowing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/>
              <a:t>Constraints on code-switching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/>
              <a:t>Language vs. dialect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/>
              <a:t>Haitian Creole in French Guiana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 dirty="0"/>
              <a:t>Examples from </a:t>
            </a:r>
            <a:r>
              <a:rPr lang="en-US" sz="2800" dirty="0" smtClean="0"/>
              <a:t>corpus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ES" sz="2800" dirty="0" err="1" smtClean="0"/>
              <a:t>Discussion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Works </a:t>
            </a:r>
            <a:r>
              <a:rPr lang="es-ES" dirty="0" err="1" smtClean="0"/>
              <a:t>cited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 Bot, </a:t>
            </a:r>
            <a:r>
              <a:rPr lang="en-US" dirty="0" err="1"/>
              <a:t>Kees</a:t>
            </a:r>
            <a:r>
              <a:rPr lang="en-US" dirty="0"/>
              <a:t>, </a:t>
            </a:r>
            <a:r>
              <a:rPr lang="en-US" dirty="0" err="1"/>
              <a:t>Mirjam</a:t>
            </a:r>
            <a:r>
              <a:rPr lang="en-US" dirty="0"/>
              <a:t> </a:t>
            </a:r>
            <a:r>
              <a:rPr lang="en-US" dirty="0" err="1"/>
              <a:t>Broersma</a:t>
            </a:r>
            <a:r>
              <a:rPr lang="en-US" dirty="0"/>
              <a:t> &amp; </a:t>
            </a:r>
            <a:r>
              <a:rPr lang="en-US" dirty="0" err="1"/>
              <a:t>Ludmila</a:t>
            </a:r>
            <a:r>
              <a:rPr lang="en-US" dirty="0"/>
              <a:t> </a:t>
            </a:r>
            <a:r>
              <a:rPr lang="en-US" dirty="0" err="1"/>
              <a:t>Isurin</a:t>
            </a:r>
            <a:r>
              <a:rPr lang="en-US" dirty="0"/>
              <a:t>. 2009. Sources of triggering in code switching. </a:t>
            </a:r>
            <a:r>
              <a:rPr lang="en-US" i="1" dirty="0"/>
              <a:t>Multidisciplinary approaches to code switching</a:t>
            </a:r>
            <a:r>
              <a:rPr lang="en-US" dirty="0"/>
              <a:t>, ed. by L. </a:t>
            </a:r>
            <a:r>
              <a:rPr lang="en-US" dirty="0" err="1"/>
              <a:t>Isurin</a:t>
            </a:r>
            <a:r>
              <a:rPr lang="en-US" dirty="0"/>
              <a:t>, D. </a:t>
            </a:r>
            <a:r>
              <a:rPr lang="en-US" dirty="0" err="1"/>
              <a:t>Winford</a:t>
            </a:r>
            <a:r>
              <a:rPr lang="en-US" dirty="0"/>
              <a:t> &amp; K. De Bot, 85-102. Amsterdam/Philadelphia: John </a:t>
            </a:r>
            <a:r>
              <a:rPr lang="en-US" dirty="0" err="1"/>
              <a:t>Benjamins</a:t>
            </a:r>
            <a:r>
              <a:rPr lang="en-US" dirty="0"/>
              <a:t>.</a:t>
            </a:r>
          </a:p>
          <a:p>
            <a:r>
              <a:rPr lang="en-US" dirty="0" err="1"/>
              <a:t>Déprez</a:t>
            </a:r>
            <a:r>
              <a:rPr lang="en-US" dirty="0"/>
              <a:t>, </a:t>
            </a:r>
            <a:r>
              <a:rPr lang="en-US" dirty="0" smtClean="0"/>
              <a:t>Viviane. </a:t>
            </a:r>
            <a:r>
              <a:rPr lang="en-US" dirty="0"/>
              <a:t>(2007). </a:t>
            </a:r>
            <a:r>
              <a:rPr lang="en-US" dirty="0" smtClean="0"/>
              <a:t>Nominal </a:t>
            </a:r>
            <a:r>
              <a:rPr lang="en-US" dirty="0"/>
              <a:t>constituents in French </a:t>
            </a:r>
            <a:r>
              <a:rPr lang="en-US" dirty="0" err="1"/>
              <a:t>lexifier</a:t>
            </a:r>
            <a:r>
              <a:rPr lang="en-US" dirty="0"/>
              <a:t> creoles: Probing the structuring role of </a:t>
            </a:r>
            <a:r>
              <a:rPr lang="en-US" dirty="0" err="1"/>
              <a:t>grammaticalization</a:t>
            </a:r>
            <a:r>
              <a:rPr lang="en-US" dirty="0" smtClean="0"/>
              <a:t>. </a:t>
            </a:r>
            <a:r>
              <a:rPr lang="en-US" i="1" dirty="0"/>
              <a:t>Journal of Pidgin and Creole </a:t>
            </a:r>
            <a:r>
              <a:rPr lang="en-US" i="1" dirty="0" smtClean="0"/>
              <a:t>Languages</a:t>
            </a:r>
            <a:r>
              <a:rPr lang="en-US" dirty="0" smtClean="0"/>
              <a:t> 22.2:263-308</a:t>
            </a:r>
            <a:r>
              <a:rPr lang="en-US" dirty="0"/>
              <a:t>.</a:t>
            </a:r>
          </a:p>
          <a:p>
            <a:r>
              <a:rPr lang="en-US" dirty="0" smtClean="0"/>
              <a:t>Green</a:t>
            </a:r>
            <a:r>
              <a:rPr lang="en-US" dirty="0"/>
              <a:t>, David W. 1986. Control, activation, and resource: A framework and a model for the control of speech in bilinguals. </a:t>
            </a:r>
            <a:r>
              <a:rPr lang="en-US" i="1" dirty="0"/>
              <a:t>Brain and Language </a:t>
            </a:r>
            <a:r>
              <a:rPr lang="en-US" dirty="0"/>
              <a:t>27.210-23.</a:t>
            </a:r>
          </a:p>
          <a:p>
            <a:r>
              <a:rPr lang="en-US" dirty="0" err="1"/>
              <a:t>MacSwan</a:t>
            </a:r>
            <a:r>
              <a:rPr lang="en-US" dirty="0"/>
              <a:t>, Jeff. 1997. </a:t>
            </a:r>
            <a:r>
              <a:rPr lang="en-US" i="1" dirty="0"/>
              <a:t>A Minimalist Approach to </a:t>
            </a:r>
            <a:r>
              <a:rPr lang="en-US" i="1" dirty="0" err="1"/>
              <a:t>Intrasentential</a:t>
            </a:r>
            <a:r>
              <a:rPr lang="en-US" i="1" dirty="0"/>
              <a:t> Code Switching: Spanish-</a:t>
            </a:r>
            <a:r>
              <a:rPr lang="en-US" i="1" dirty="0" err="1"/>
              <a:t>Nahuatl</a:t>
            </a:r>
            <a:r>
              <a:rPr lang="en-US" i="1" dirty="0"/>
              <a:t> Bilingualism in Central Mexico</a:t>
            </a:r>
            <a:r>
              <a:rPr lang="en-US" dirty="0"/>
              <a:t>. Los Angeles: UCLA.</a:t>
            </a:r>
            <a:endParaRPr lang="en-US" dirty="0"/>
          </a:p>
          <a:p>
            <a:r>
              <a:rPr lang="en-US" dirty="0" err="1" smtClean="0"/>
              <a:t>MacSwan</a:t>
            </a:r>
            <a:r>
              <a:rPr lang="en-US" dirty="0" smtClean="0"/>
              <a:t>, Jeff.. </a:t>
            </a:r>
            <a:r>
              <a:rPr lang="en-US" dirty="0"/>
              <a:t>2005a. </a:t>
            </a:r>
            <a:r>
              <a:rPr lang="en-US" dirty="0" err="1"/>
              <a:t>Codeswitching</a:t>
            </a:r>
            <a:r>
              <a:rPr lang="en-US" dirty="0"/>
              <a:t> and generative grammar: A critique of the MLF model and some remarks on. </a:t>
            </a:r>
            <a:r>
              <a:rPr lang="en-US" i="1" dirty="0"/>
              <a:t>Bilingualism: Language and Cognition </a:t>
            </a:r>
            <a:r>
              <a:rPr lang="en-US" dirty="0"/>
              <a:t>8.1-22.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54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Meuter</a:t>
            </a:r>
            <a:r>
              <a:rPr lang="en-US" dirty="0"/>
              <a:t>, </a:t>
            </a:r>
            <a:r>
              <a:rPr lang="en-US" dirty="0" err="1"/>
              <a:t>Renata</a:t>
            </a:r>
            <a:r>
              <a:rPr lang="en-US" dirty="0"/>
              <a:t> F. I. 2009. Language selection and performance </a:t>
            </a:r>
            <a:r>
              <a:rPr lang="en-US" dirty="0" err="1"/>
              <a:t>optimisation</a:t>
            </a:r>
            <a:r>
              <a:rPr lang="en-US" dirty="0"/>
              <a:t> in </a:t>
            </a:r>
            <a:r>
              <a:rPr lang="en-US" dirty="0" err="1"/>
              <a:t>multilinguals</a:t>
            </a:r>
            <a:r>
              <a:rPr lang="en-US" dirty="0"/>
              <a:t>. </a:t>
            </a:r>
            <a:r>
              <a:rPr lang="en-US" i="1" dirty="0"/>
              <a:t>Multidisciplinary approaches to code switching</a:t>
            </a:r>
            <a:r>
              <a:rPr lang="en-US" dirty="0"/>
              <a:t>, ed. by L. </a:t>
            </a:r>
            <a:r>
              <a:rPr lang="en-US" dirty="0" err="1"/>
              <a:t>Isurin</a:t>
            </a:r>
            <a:r>
              <a:rPr lang="en-US" dirty="0"/>
              <a:t>, D. </a:t>
            </a:r>
            <a:r>
              <a:rPr lang="en-US" dirty="0" err="1"/>
              <a:t>Winford</a:t>
            </a:r>
            <a:r>
              <a:rPr lang="en-US" dirty="0"/>
              <a:t> &amp; K. de Bot, 27-51. Amsterdam/Philadelphia: John </a:t>
            </a:r>
            <a:r>
              <a:rPr lang="en-US" dirty="0" err="1"/>
              <a:t>Benjamins</a:t>
            </a:r>
            <a:r>
              <a:rPr lang="en-US" dirty="0"/>
              <a:t>.</a:t>
            </a:r>
          </a:p>
          <a:p>
            <a:r>
              <a:rPr lang="en-US" dirty="0" err="1"/>
              <a:t>Monsell</a:t>
            </a:r>
            <a:r>
              <a:rPr lang="en-US" dirty="0"/>
              <a:t>, Stephen, G. H. Matthews &amp; D. C. Miller. 1992. Repetition of lexicalization across languages: a further test of the locus of priming. </a:t>
            </a:r>
            <a:r>
              <a:rPr lang="en-US" i="1" dirty="0"/>
              <a:t>The Quarterly journal of experimental psychology. A, Human experimental psychology </a:t>
            </a:r>
            <a:r>
              <a:rPr lang="en-US" dirty="0"/>
              <a:t>44.763-83.</a:t>
            </a:r>
          </a:p>
          <a:p>
            <a:r>
              <a:rPr lang="en-US" dirty="0"/>
              <a:t>Myers-</a:t>
            </a:r>
            <a:r>
              <a:rPr lang="en-US" dirty="0" err="1"/>
              <a:t>Scotton</a:t>
            </a:r>
            <a:r>
              <a:rPr lang="en-US" dirty="0"/>
              <a:t>, Carol. 1993. </a:t>
            </a:r>
            <a:r>
              <a:rPr lang="en-US" i="1" dirty="0" err="1"/>
              <a:t>Duelling</a:t>
            </a:r>
            <a:r>
              <a:rPr lang="en-US" i="1" dirty="0"/>
              <a:t> languages: grammatical structure in </a:t>
            </a:r>
            <a:r>
              <a:rPr lang="en-US" i="1" dirty="0" err="1"/>
              <a:t>codeswitching</a:t>
            </a:r>
            <a:r>
              <a:rPr lang="en-US" dirty="0"/>
              <a:t>. Oxford, Eng.; New York: Clarendon Press ; Oxford University Press.</a:t>
            </a:r>
          </a:p>
          <a:p>
            <a:r>
              <a:rPr lang="en-US" dirty="0"/>
              <a:t>Myers-</a:t>
            </a:r>
            <a:r>
              <a:rPr lang="en-US" dirty="0" err="1"/>
              <a:t>Scotton</a:t>
            </a:r>
            <a:r>
              <a:rPr lang="en-US" dirty="0"/>
              <a:t>, Carol. 2001. The matrix language frame model: Developments and responses. </a:t>
            </a:r>
            <a:r>
              <a:rPr lang="en-US" i="1" dirty="0"/>
              <a:t>Code-switching worldwide II</a:t>
            </a:r>
            <a:r>
              <a:rPr lang="en-US" dirty="0"/>
              <a:t>, ed. by R. Jacobson, 23-58. Berlin: Mouton de </a:t>
            </a:r>
            <a:r>
              <a:rPr lang="en-US" dirty="0" err="1"/>
              <a:t>Gruyter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4C8945-FA9D-4713-9972-01185435B4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56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Paradis</a:t>
            </a:r>
            <a:r>
              <a:rPr lang="en-US" dirty="0"/>
              <a:t>, Michel. 1987. </a:t>
            </a:r>
            <a:r>
              <a:rPr lang="en-US" i="1" dirty="0"/>
              <a:t>The assessment of bilingual aphasia</a:t>
            </a:r>
            <a:r>
              <a:rPr lang="en-US" dirty="0"/>
              <a:t>. Hillsdale, N.J.: Lawrence Erlbaum Associates.</a:t>
            </a:r>
          </a:p>
          <a:p>
            <a:r>
              <a:rPr lang="en-US" dirty="0" err="1"/>
              <a:t>Picone</a:t>
            </a:r>
            <a:r>
              <a:rPr lang="en-US" dirty="0"/>
              <a:t>, Michael D. 1994. Code-intermediate phenomena in Louisiana French. </a:t>
            </a:r>
            <a:r>
              <a:rPr lang="en-US" i="1" dirty="0"/>
              <a:t>CLS 30-1: Papers from the Thirtieth Regional Meeting of the Chicago Linguistics Society</a:t>
            </a:r>
            <a:r>
              <a:rPr lang="en-US" dirty="0"/>
              <a:t>, ed. by K. </a:t>
            </a:r>
            <a:r>
              <a:rPr lang="en-US" dirty="0" err="1"/>
              <a:t>Beals</a:t>
            </a:r>
            <a:r>
              <a:rPr lang="en-US" dirty="0"/>
              <a:t>, J. Denton, R. </a:t>
            </a:r>
            <a:r>
              <a:rPr lang="en-US" dirty="0" err="1"/>
              <a:t>Knippen</a:t>
            </a:r>
            <a:r>
              <a:rPr lang="en-US" dirty="0"/>
              <a:t>, L. </a:t>
            </a:r>
            <a:r>
              <a:rPr lang="en-US" dirty="0" err="1"/>
              <a:t>Melnar</a:t>
            </a:r>
            <a:r>
              <a:rPr lang="en-US" dirty="0"/>
              <a:t>, H. Suzuki &amp; E. </a:t>
            </a:r>
            <a:r>
              <a:rPr lang="en-US" dirty="0" err="1"/>
              <a:t>Zeinfeld</a:t>
            </a:r>
            <a:r>
              <a:rPr lang="en-US" dirty="0"/>
              <a:t>, 320-34. Chicago: CLS.</a:t>
            </a:r>
          </a:p>
          <a:p>
            <a:r>
              <a:rPr lang="en-US" dirty="0" err="1"/>
              <a:t>Picone</a:t>
            </a:r>
            <a:r>
              <a:rPr lang="en-US" dirty="0"/>
              <a:t>, Michael D.. 1997. Enclave dialect contraction: An external overview of Louisiana French. </a:t>
            </a:r>
            <a:r>
              <a:rPr lang="en-US" i="1" dirty="0"/>
              <a:t>American Speech </a:t>
            </a:r>
            <a:r>
              <a:rPr lang="en-US" dirty="0"/>
              <a:t>72.117-53.</a:t>
            </a:r>
          </a:p>
          <a:p>
            <a:r>
              <a:rPr lang="en-US" dirty="0" err="1"/>
              <a:t>Poplack</a:t>
            </a:r>
            <a:r>
              <a:rPr lang="en-US" dirty="0"/>
              <a:t>, Shana. (1980). "Sometimes </a:t>
            </a:r>
            <a:r>
              <a:rPr lang="en-US" dirty="0" smtClean="0"/>
              <a:t>I'll </a:t>
            </a:r>
            <a:r>
              <a:rPr lang="en-US" dirty="0"/>
              <a:t>start a sentence in Spanish Y TERMINO EN ESPAÑOL: toward a typology of code-switching." </a:t>
            </a:r>
            <a:r>
              <a:rPr lang="en-US" u="sng" dirty="0"/>
              <a:t>Linguistics </a:t>
            </a:r>
            <a:r>
              <a:rPr lang="en-US" b="1" u="sng" dirty="0"/>
              <a:t>18(7-8): 581-618.</a:t>
            </a:r>
          </a:p>
          <a:p>
            <a:r>
              <a:rPr lang="en-US" dirty="0" err="1"/>
              <a:t>Poplack</a:t>
            </a:r>
            <a:r>
              <a:rPr lang="en-US" dirty="0"/>
              <a:t>, Shana. 2012. What does the Nonce Borrowing Hypothesis hypothesize? </a:t>
            </a:r>
            <a:r>
              <a:rPr lang="en-US" i="1" dirty="0"/>
              <a:t>Bilingualism: Language and Cognition </a:t>
            </a:r>
            <a:r>
              <a:rPr lang="en-US" dirty="0"/>
              <a:t>15.644-48.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4C8945-FA9D-4713-9972-01185435B4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6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4303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Code-switching vs. borrowing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3" y="1768475"/>
            <a:ext cx="8870950" cy="5546725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000" dirty="0">
                <a:latin typeface="+mj-lt"/>
              </a:rPr>
              <a:t>Code-switching – using two languages in the course of a single sentence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000" dirty="0">
                <a:latin typeface="+mj-lt"/>
              </a:rPr>
              <a:t>Borrowing – importing a feature from one language into another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000" dirty="0">
                <a:latin typeface="+mj-lt"/>
              </a:rPr>
              <a:t>Distinguishing them in practice is contentious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1800" dirty="0" err="1">
                <a:latin typeface="+mj-lt"/>
              </a:rPr>
              <a:t>Poplack</a:t>
            </a:r>
            <a:r>
              <a:rPr lang="en-US" sz="1800" dirty="0">
                <a:latin typeface="+mj-lt"/>
              </a:rPr>
              <a:t> (1980, 2012): An item is a borrowing if it is integrated morphologically and syntactically, and to a lesser extent, phonologically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en-US" sz="1800" dirty="0">
                <a:latin typeface="+mj-lt"/>
              </a:rPr>
              <a:t>French creole dialects are likely to share the same phonology, syntax, and morphology for any given item; does this rule out single word switches?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1800" dirty="0" err="1">
                <a:latin typeface="+mj-lt"/>
              </a:rPr>
              <a:t>Picone</a:t>
            </a:r>
            <a:r>
              <a:rPr lang="en-US" sz="1800" dirty="0">
                <a:latin typeface="+mj-lt"/>
              </a:rPr>
              <a:t> (1994, 1997): Code-intermediate phenomena exist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en-US" sz="1800" dirty="0">
                <a:latin typeface="+mj-lt"/>
              </a:rPr>
              <a:t>Some items might not properly represent a switch or a borrowing</a:t>
            </a: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en-US" sz="1800" i="1" dirty="0" err="1">
                <a:latin typeface="+mj-lt"/>
              </a:rPr>
              <a:t>Ça</a:t>
            </a:r>
            <a:r>
              <a:rPr lang="en-US" sz="1800" i="1" dirty="0">
                <a:latin typeface="+mj-lt"/>
              </a:rPr>
              <a:t> </a:t>
            </a:r>
            <a:r>
              <a:rPr lang="en-US" sz="1800" i="1" dirty="0" err="1">
                <a:latin typeface="+mj-lt"/>
              </a:rPr>
              <a:t>avait</a:t>
            </a:r>
            <a:r>
              <a:rPr lang="en-US" sz="1800" i="1" dirty="0">
                <a:latin typeface="+mj-lt"/>
              </a:rPr>
              <a:t> </a:t>
            </a:r>
            <a:r>
              <a:rPr lang="en-US" sz="1800" i="1" dirty="0" err="1">
                <a:latin typeface="+mj-lt"/>
              </a:rPr>
              <a:t>été</a:t>
            </a:r>
            <a:r>
              <a:rPr lang="en-US" sz="1800" i="1" dirty="0">
                <a:latin typeface="+mj-lt"/>
              </a:rPr>
              <a:t> INVENT </a:t>
            </a:r>
            <a:r>
              <a:rPr lang="en-US" sz="1800" i="1" dirty="0" err="1">
                <a:latin typeface="+mj-lt"/>
              </a:rPr>
              <a:t>avant</a:t>
            </a:r>
            <a:r>
              <a:rPr lang="en-US" sz="1800" i="1" dirty="0">
                <a:latin typeface="+mj-lt"/>
              </a:rPr>
              <a:t> </a:t>
            </a:r>
            <a:r>
              <a:rPr lang="en-US" sz="1800" i="1" dirty="0" err="1">
                <a:latin typeface="+mj-lt"/>
              </a:rPr>
              <a:t>ça</a:t>
            </a:r>
            <a:r>
              <a:rPr lang="en-US" sz="1800" dirty="0">
                <a:latin typeface="+mj-lt"/>
              </a:rPr>
              <a:t> (1994: 323)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1800" dirty="0">
                <a:latin typeface="+mj-lt"/>
              </a:rPr>
              <a:t>de Bot </a:t>
            </a:r>
            <a:r>
              <a:rPr lang="en-US" sz="1800" dirty="0" smtClean="0">
                <a:latin typeface="+mj-lt"/>
              </a:rPr>
              <a:t>et al. (2009:98): </a:t>
            </a:r>
            <a:r>
              <a:rPr lang="en-US" sz="1800" dirty="0">
                <a:latin typeface="+mj-lt"/>
              </a:rPr>
              <a:t>Switches should be considered switches even if they are only switching in some ways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548788" y="1712896"/>
            <a:ext cx="8595360" cy="532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0632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Constraints on code-switching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0632" y="1768475"/>
            <a:ext cx="8870950" cy="536416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 err="1">
                <a:latin typeface="+mj-lt"/>
              </a:rPr>
              <a:t>Poplack</a:t>
            </a:r>
            <a:r>
              <a:rPr lang="en-US" sz="2400" dirty="0">
                <a:latin typeface="+mj-lt"/>
              </a:rPr>
              <a:t> (1980): Two main constraints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Free Morpheme constraint: bound morphemes cannot be switched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Equivalence constraint: switches tend to occur where the surface structures are congruent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 err="1">
                <a:latin typeface="+mj-lt"/>
              </a:rPr>
              <a:t>MacSwan</a:t>
            </a:r>
            <a:r>
              <a:rPr lang="en-US" sz="2400" dirty="0">
                <a:latin typeface="+mj-lt"/>
              </a:rPr>
              <a:t> (1997, </a:t>
            </a:r>
            <a:r>
              <a:rPr lang="en-US" sz="2400" dirty="0" smtClean="0">
                <a:latin typeface="+mj-lt"/>
              </a:rPr>
              <a:t>2005): </a:t>
            </a:r>
            <a:r>
              <a:rPr lang="en-US" sz="2400" dirty="0">
                <a:latin typeface="+mj-lt"/>
              </a:rPr>
              <a:t>feature-checking is the only constraint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Myers-</a:t>
            </a:r>
            <a:r>
              <a:rPr lang="en-US" sz="2400" dirty="0" err="1">
                <a:latin typeface="+mj-lt"/>
              </a:rPr>
              <a:t>Scotton</a:t>
            </a:r>
            <a:r>
              <a:rPr lang="en-US" sz="2400" dirty="0">
                <a:latin typeface="+mj-lt"/>
              </a:rPr>
              <a:t> (1993, </a:t>
            </a:r>
            <a:r>
              <a:rPr lang="en-US" sz="2400" dirty="0" smtClean="0">
                <a:latin typeface="+mj-lt"/>
              </a:rPr>
              <a:t>2001): </a:t>
            </a:r>
            <a:r>
              <a:rPr lang="en-US" sz="2400" dirty="0">
                <a:latin typeface="+mj-lt"/>
              </a:rPr>
              <a:t>Matrix Language Frame with embedded languages fitting in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Overall sentence structure is provided by matrix language, embedded language contributes occasional content words and some “islands” (multi-word sequences of embedded language items)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974" y="301625"/>
            <a:ext cx="9072563" cy="12620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Psycholinguistic </a:t>
            </a:r>
            <a:r>
              <a:rPr lang="en-US" dirty="0" smtClean="0"/>
              <a:t>aspects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code-switching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7974" y="1768475"/>
            <a:ext cx="8870950" cy="5791200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 err="1"/>
              <a:t>Paradis</a:t>
            </a:r>
            <a:r>
              <a:rPr lang="en-US" sz="2400" dirty="0"/>
              <a:t> (1987): Code-switching might be no different than register-switching within the same language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De Bot et al. (2009): Elements from one language can activate shared elements from another language at any point in the production of an item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/>
              <a:t>Green (1986): Switching is </a:t>
            </a:r>
            <a:r>
              <a:rPr lang="en-US" sz="2400" dirty="0" smtClean="0"/>
              <a:t>mostly </a:t>
            </a:r>
            <a:r>
              <a:rPr lang="en-US" sz="2400" dirty="0"/>
              <a:t>a failure to keep the activated L2 items out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 err="1"/>
              <a:t>Meuter</a:t>
            </a:r>
            <a:r>
              <a:rPr lang="en-US" sz="2400" dirty="0"/>
              <a:t> (2009): Switching out of an L2 is harder than switching into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3" y="1768475"/>
            <a:ext cx="8870950" cy="4997450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Priming: Increasing the likelihood of future use of a structure or word by using it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e.g. an SVOX sentence would prime another SVOX sentence rather than an XSVO one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 err="1">
                <a:latin typeface="+mj-lt"/>
              </a:rPr>
              <a:t>Monsell</a:t>
            </a:r>
            <a:r>
              <a:rPr lang="en-US" sz="2400" dirty="0">
                <a:latin typeface="+mj-lt"/>
              </a:rPr>
              <a:t> et al. (1992): Word priming is significant across languages when the phonological form is shared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Triggering: Increasing the likelihood of a switch based on shared characteristics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Cognates tend to be the most effective triggers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>
                <a:latin typeface="+mj-lt"/>
              </a:rPr>
              <a:t>Potential triggers have low rate of actual switches following them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4303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Language vs. dialect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14303" y="1768475"/>
            <a:ext cx="8870950" cy="5454650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Language is a dialect with an army and a navy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 smtClean="0">
                <a:latin typeface="+mj-lt"/>
              </a:rPr>
              <a:t>Simply untrue in the case of French Atlantic creoles</a:t>
            </a:r>
            <a:endParaRPr lang="en-US" sz="2400" dirty="0">
              <a:latin typeface="+mj-lt"/>
            </a:endParaRPr>
          </a:p>
          <a:p>
            <a:pPr lvl="2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Considered separate languages for reasons of theories of genesis, political correctness, lack of shared standard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Reification of these terms is to be avoided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Roughly, a dialect is a geographical subset of a language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Dialects of a common language resemble each other to the point of mutual intelligibility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35464" y="301625"/>
            <a:ext cx="9072563" cy="1262063"/>
          </a:xfrm>
        </p:spPr>
        <p:txBody>
          <a:bodyPr/>
          <a:lstStyle/>
          <a:p>
            <a:pPr lvl="0"/>
            <a:r>
              <a:rPr lang="en-US" dirty="0"/>
              <a:t>Haitian Creole in French Guiana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35464" y="1768475"/>
            <a:ext cx="8870950" cy="536416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n-US" sz="2400" dirty="0">
                <a:latin typeface="+mj-lt"/>
              </a:rPr>
              <a:t>Haitians started immigrating in the 1960s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 smtClean="0">
                <a:latin typeface="+mj-lt"/>
              </a:rPr>
              <a:t>Not always documented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 smtClean="0">
                <a:latin typeface="+mj-lt"/>
              </a:rPr>
              <a:t>Make up 10% of Cayenne's population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 smtClean="0">
                <a:latin typeface="+mj-lt"/>
              </a:rPr>
              <a:t>Haitian is mutually intelligible with Guianese, but Haitians learn Guianese anyway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i="1" dirty="0" err="1" smtClean="0">
                <a:latin typeface="+mj-lt"/>
              </a:rPr>
              <a:t>Nou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oblije</a:t>
            </a:r>
            <a:r>
              <a:rPr lang="en-US" sz="2400" i="1" dirty="0" smtClean="0">
                <a:latin typeface="+mj-lt"/>
              </a:rPr>
              <a:t> pale </a:t>
            </a:r>
            <a:r>
              <a:rPr lang="en-US" sz="2400" i="1" dirty="0" err="1" smtClean="0">
                <a:latin typeface="+mj-lt"/>
              </a:rPr>
              <a:t>mo</a:t>
            </a:r>
            <a:r>
              <a:rPr lang="en-US" sz="2400" i="1" dirty="0" smtClean="0">
                <a:latin typeface="+mj-lt"/>
              </a:rPr>
              <a:t>-to</a:t>
            </a:r>
            <a:r>
              <a:rPr lang="en-US" sz="2400" dirty="0" smtClean="0">
                <a:latin typeface="+mj-lt"/>
              </a:rPr>
              <a:t> 'We have to speak Guianese'</a:t>
            </a:r>
          </a:p>
          <a:p>
            <a:pPr lvl="1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en-US" sz="2400" dirty="0" smtClean="0">
                <a:latin typeface="+mj-lt"/>
              </a:rPr>
              <a:t>Haitian </a:t>
            </a:r>
            <a:r>
              <a:rPr lang="en-US" sz="2400" i="1" dirty="0" err="1" smtClean="0">
                <a:latin typeface="+mj-lt"/>
              </a:rPr>
              <a:t>mwen-ou</a:t>
            </a:r>
            <a:r>
              <a:rPr lang="en-US" sz="2400" dirty="0" smtClean="0">
                <a:latin typeface="+mj-lt"/>
              </a:rPr>
              <a:t> vs. Guianese </a:t>
            </a:r>
            <a:r>
              <a:rPr lang="en-US" sz="2400" i="1" dirty="0" err="1" smtClean="0">
                <a:latin typeface="+mj-lt"/>
              </a:rPr>
              <a:t>mo</a:t>
            </a:r>
            <a:r>
              <a:rPr lang="en-US" sz="2400" i="1" dirty="0" smtClean="0">
                <a:latin typeface="+mj-lt"/>
              </a:rPr>
              <a:t>-to</a:t>
            </a:r>
            <a:r>
              <a:rPr lang="en-US" sz="2400" dirty="0" smtClean="0">
                <a:latin typeface="+mj-lt"/>
              </a:rPr>
              <a:t> '1s-2s'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400" dirty="0" smtClean="0">
                <a:latin typeface="+mj-lt"/>
              </a:rPr>
              <a:t>Other </a:t>
            </a:r>
            <a:r>
              <a:rPr lang="en-US" sz="2400" dirty="0">
                <a:latin typeface="+mj-lt"/>
              </a:rPr>
              <a:t>French creoles spoken in French Guiana: </a:t>
            </a:r>
            <a:r>
              <a:rPr lang="en-US" sz="2400" dirty="0" err="1">
                <a:latin typeface="+mj-lt"/>
              </a:rPr>
              <a:t>Martinican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Guadelopean</a:t>
            </a:r>
            <a:r>
              <a:rPr lang="en-US" sz="2400" dirty="0">
                <a:latin typeface="+mj-lt"/>
              </a:rPr>
              <a:t>, St. Lucian, (historically) Dominican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ACD776-D35B-44F4-BE2C-FFDFE58AB5B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231</TotalTime>
  <Words>1725</Words>
  <Application>Microsoft Office PowerPoint</Application>
  <PresentationFormat>Widescreen</PresentationFormat>
  <Paragraphs>163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Century Schoolbook</vt:lpstr>
      <vt:lpstr>DejaVu Sans</vt:lpstr>
      <vt:lpstr>Liberation Sans</vt:lpstr>
      <vt:lpstr>Liberation Serif</vt:lpstr>
      <vt:lpstr>Lohit Hindi</vt:lpstr>
      <vt:lpstr>StarSymbol</vt:lpstr>
      <vt:lpstr>WenQuanYi Micro Hei</vt:lpstr>
      <vt:lpstr>Wingdings 2</vt:lpstr>
      <vt:lpstr>View</vt:lpstr>
      <vt:lpstr>Nou oblije pale mo-to: Negotiating boundaries between two dialects</vt:lpstr>
      <vt:lpstr>Outline</vt:lpstr>
      <vt:lpstr>Code-switching vs. borrowing</vt:lpstr>
      <vt:lpstr>PowerPoint Presentation</vt:lpstr>
      <vt:lpstr>Constraints on code-switching</vt:lpstr>
      <vt:lpstr>Psycholinguistic aspects  of code-switching</vt:lpstr>
      <vt:lpstr>PowerPoint Presentation</vt:lpstr>
      <vt:lpstr>Language vs. dialect</vt:lpstr>
      <vt:lpstr>Haitian Creole in French Guiana</vt:lpstr>
      <vt:lpstr>French and its creoles</vt:lpstr>
      <vt:lpstr>Study</vt:lpstr>
      <vt:lpstr>Clear switches</vt:lpstr>
      <vt:lpstr>Problematic tokens</vt:lpstr>
      <vt:lpstr>PowerPoint Presentation</vt:lpstr>
      <vt:lpstr>PowerPoint Presentation</vt:lpstr>
      <vt:lpstr>PowerPoint Presentation</vt:lpstr>
      <vt:lpstr>Intermediate token</vt:lpstr>
      <vt:lpstr>Discussion</vt:lpstr>
      <vt:lpstr>PowerPoint Presentation</vt:lpstr>
      <vt:lpstr>Works cited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 oblije pale mo-to: Negotiating boundaries between two dialects</dc:title>
  <dc:creator>Jason Siegel</dc:creator>
  <cp:lastModifiedBy>Jason aka trin</cp:lastModifiedBy>
  <cp:revision>20</cp:revision>
  <dcterms:created xsi:type="dcterms:W3CDTF">2013-02-21T11:16:06Z</dcterms:created>
  <dcterms:modified xsi:type="dcterms:W3CDTF">2013-03-01T17:09:28Z</dcterms:modified>
</cp:coreProperties>
</file>